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notesMasterIdLst>
    <p:notesMasterId r:id="rId20"/>
  </p:notesMasterIdLst>
  <p:sldIdLst>
    <p:sldId id="262" r:id="rId2"/>
    <p:sldId id="257" r:id="rId3"/>
    <p:sldId id="263" r:id="rId4"/>
    <p:sldId id="282" r:id="rId5"/>
    <p:sldId id="264" r:id="rId6"/>
    <p:sldId id="283" r:id="rId7"/>
    <p:sldId id="284" r:id="rId8"/>
    <p:sldId id="285" r:id="rId9"/>
    <p:sldId id="286" r:id="rId10"/>
    <p:sldId id="287" r:id="rId11"/>
    <p:sldId id="288" r:id="rId12"/>
    <p:sldId id="289" r:id="rId13"/>
    <p:sldId id="271" r:id="rId14"/>
    <p:sldId id="272" r:id="rId15"/>
    <p:sldId id="290" r:id="rId16"/>
    <p:sldId id="291" r:id="rId17"/>
    <p:sldId id="292" r:id="rId18"/>
    <p:sldId id="274"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CEB59F-5479-459B-8418-597DB8EF1FDB}" type="datetimeFigureOut">
              <a:rPr lang="it-IT" smtClean="0"/>
              <a:t>07/03/2021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8A414A-2652-4DE3-BE4C-440318E4150B}" type="slidenum">
              <a:rPr lang="it-IT" smtClean="0"/>
              <a:t>‹N›</a:t>
            </a:fld>
            <a:endParaRPr lang="it-IT"/>
          </a:p>
        </p:txBody>
      </p:sp>
    </p:spTree>
    <p:extLst>
      <p:ext uri="{BB962C8B-B14F-4D97-AF65-F5344CB8AC3E}">
        <p14:creationId xmlns:p14="http://schemas.microsoft.com/office/powerpoint/2010/main" val="2879010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38A414A-2652-4DE3-BE4C-440318E4150B}" type="slidenum">
              <a:rPr lang="it-IT" smtClean="0"/>
              <a:t>2</a:t>
            </a:fld>
            <a:endParaRPr lang="it-IT"/>
          </a:p>
        </p:txBody>
      </p:sp>
    </p:spTree>
    <p:extLst>
      <p:ext uri="{BB962C8B-B14F-4D97-AF65-F5344CB8AC3E}">
        <p14:creationId xmlns:p14="http://schemas.microsoft.com/office/powerpoint/2010/main" val="4039041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8A414A-2652-4DE3-BE4C-440318E4150B}" type="slidenum">
              <a:rPr lang="it-IT" smtClean="0"/>
              <a:t>11</a:t>
            </a:fld>
            <a:endParaRPr lang="it-IT"/>
          </a:p>
        </p:txBody>
      </p:sp>
    </p:spTree>
    <p:extLst>
      <p:ext uri="{BB962C8B-B14F-4D97-AF65-F5344CB8AC3E}">
        <p14:creationId xmlns:p14="http://schemas.microsoft.com/office/powerpoint/2010/main" val="4023503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8A414A-2652-4DE3-BE4C-440318E4150B}" type="slidenum">
              <a:rPr lang="it-IT" smtClean="0"/>
              <a:t>12</a:t>
            </a:fld>
            <a:endParaRPr lang="it-IT"/>
          </a:p>
        </p:txBody>
      </p:sp>
    </p:spTree>
    <p:extLst>
      <p:ext uri="{BB962C8B-B14F-4D97-AF65-F5344CB8AC3E}">
        <p14:creationId xmlns:p14="http://schemas.microsoft.com/office/powerpoint/2010/main" val="3084620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8A414A-2652-4DE3-BE4C-440318E4150B}" type="slidenum">
              <a:rPr lang="it-IT" smtClean="0"/>
              <a:t>13</a:t>
            </a:fld>
            <a:endParaRPr lang="it-IT"/>
          </a:p>
        </p:txBody>
      </p:sp>
    </p:spTree>
    <p:extLst>
      <p:ext uri="{BB962C8B-B14F-4D97-AF65-F5344CB8AC3E}">
        <p14:creationId xmlns:p14="http://schemas.microsoft.com/office/powerpoint/2010/main" val="3811464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8A414A-2652-4DE3-BE4C-440318E4150B}" type="slidenum">
              <a:rPr lang="it-IT" smtClean="0"/>
              <a:t>14</a:t>
            </a:fld>
            <a:endParaRPr lang="it-IT"/>
          </a:p>
        </p:txBody>
      </p:sp>
    </p:spTree>
    <p:extLst>
      <p:ext uri="{BB962C8B-B14F-4D97-AF65-F5344CB8AC3E}">
        <p14:creationId xmlns:p14="http://schemas.microsoft.com/office/powerpoint/2010/main" val="3187616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8A414A-2652-4DE3-BE4C-440318E4150B}" type="slidenum">
              <a:rPr lang="it-IT" smtClean="0"/>
              <a:t>15</a:t>
            </a:fld>
            <a:endParaRPr lang="it-IT"/>
          </a:p>
        </p:txBody>
      </p:sp>
    </p:spTree>
    <p:extLst>
      <p:ext uri="{BB962C8B-B14F-4D97-AF65-F5344CB8AC3E}">
        <p14:creationId xmlns:p14="http://schemas.microsoft.com/office/powerpoint/2010/main" val="3997402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8A414A-2652-4DE3-BE4C-440318E4150B}" type="slidenum">
              <a:rPr lang="it-IT" smtClean="0"/>
              <a:t>16</a:t>
            </a:fld>
            <a:endParaRPr lang="it-IT"/>
          </a:p>
        </p:txBody>
      </p:sp>
    </p:spTree>
    <p:extLst>
      <p:ext uri="{BB962C8B-B14F-4D97-AF65-F5344CB8AC3E}">
        <p14:creationId xmlns:p14="http://schemas.microsoft.com/office/powerpoint/2010/main" val="2222996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8A414A-2652-4DE3-BE4C-440318E4150B}" type="slidenum">
              <a:rPr lang="it-IT" smtClean="0"/>
              <a:t>17</a:t>
            </a:fld>
            <a:endParaRPr lang="it-IT"/>
          </a:p>
        </p:txBody>
      </p:sp>
    </p:spTree>
    <p:extLst>
      <p:ext uri="{BB962C8B-B14F-4D97-AF65-F5344CB8AC3E}">
        <p14:creationId xmlns:p14="http://schemas.microsoft.com/office/powerpoint/2010/main" val="4168762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8A414A-2652-4DE3-BE4C-440318E4150B}" type="slidenum">
              <a:rPr lang="it-IT" smtClean="0"/>
              <a:t>18</a:t>
            </a:fld>
            <a:endParaRPr lang="it-IT"/>
          </a:p>
        </p:txBody>
      </p:sp>
    </p:spTree>
    <p:extLst>
      <p:ext uri="{BB962C8B-B14F-4D97-AF65-F5344CB8AC3E}">
        <p14:creationId xmlns:p14="http://schemas.microsoft.com/office/powerpoint/2010/main" val="3202781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8A414A-2652-4DE3-BE4C-440318E4150B}" type="slidenum">
              <a:rPr lang="it-IT" smtClean="0"/>
              <a:t>3</a:t>
            </a:fld>
            <a:endParaRPr lang="it-IT"/>
          </a:p>
        </p:txBody>
      </p:sp>
    </p:spTree>
    <p:extLst>
      <p:ext uri="{BB962C8B-B14F-4D97-AF65-F5344CB8AC3E}">
        <p14:creationId xmlns:p14="http://schemas.microsoft.com/office/powerpoint/2010/main" val="724763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8A414A-2652-4DE3-BE4C-440318E4150B}" type="slidenum">
              <a:rPr lang="it-IT" smtClean="0"/>
              <a:t>4</a:t>
            </a:fld>
            <a:endParaRPr lang="it-IT"/>
          </a:p>
        </p:txBody>
      </p:sp>
    </p:spTree>
    <p:extLst>
      <p:ext uri="{BB962C8B-B14F-4D97-AF65-F5344CB8AC3E}">
        <p14:creationId xmlns:p14="http://schemas.microsoft.com/office/powerpoint/2010/main" val="2292573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8A414A-2652-4DE3-BE4C-440318E4150B}" type="slidenum">
              <a:rPr lang="it-IT" smtClean="0"/>
              <a:t>5</a:t>
            </a:fld>
            <a:endParaRPr lang="it-IT"/>
          </a:p>
        </p:txBody>
      </p:sp>
    </p:spTree>
    <p:extLst>
      <p:ext uri="{BB962C8B-B14F-4D97-AF65-F5344CB8AC3E}">
        <p14:creationId xmlns:p14="http://schemas.microsoft.com/office/powerpoint/2010/main" val="193762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8A414A-2652-4DE3-BE4C-440318E4150B}" type="slidenum">
              <a:rPr lang="it-IT" smtClean="0"/>
              <a:t>6</a:t>
            </a:fld>
            <a:endParaRPr lang="it-IT"/>
          </a:p>
        </p:txBody>
      </p:sp>
    </p:spTree>
    <p:extLst>
      <p:ext uri="{BB962C8B-B14F-4D97-AF65-F5344CB8AC3E}">
        <p14:creationId xmlns:p14="http://schemas.microsoft.com/office/powerpoint/2010/main" val="3270589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8A414A-2652-4DE3-BE4C-440318E4150B}" type="slidenum">
              <a:rPr lang="it-IT" smtClean="0"/>
              <a:t>7</a:t>
            </a:fld>
            <a:endParaRPr lang="it-IT"/>
          </a:p>
        </p:txBody>
      </p:sp>
    </p:spTree>
    <p:extLst>
      <p:ext uri="{BB962C8B-B14F-4D97-AF65-F5344CB8AC3E}">
        <p14:creationId xmlns:p14="http://schemas.microsoft.com/office/powerpoint/2010/main" val="3460337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8A414A-2652-4DE3-BE4C-440318E4150B}" type="slidenum">
              <a:rPr lang="it-IT" smtClean="0"/>
              <a:t>8</a:t>
            </a:fld>
            <a:endParaRPr lang="it-IT"/>
          </a:p>
        </p:txBody>
      </p:sp>
    </p:spTree>
    <p:extLst>
      <p:ext uri="{BB962C8B-B14F-4D97-AF65-F5344CB8AC3E}">
        <p14:creationId xmlns:p14="http://schemas.microsoft.com/office/powerpoint/2010/main" val="3943175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8A414A-2652-4DE3-BE4C-440318E4150B}" type="slidenum">
              <a:rPr lang="it-IT" smtClean="0"/>
              <a:t>9</a:t>
            </a:fld>
            <a:endParaRPr lang="it-IT"/>
          </a:p>
        </p:txBody>
      </p:sp>
    </p:spTree>
    <p:extLst>
      <p:ext uri="{BB962C8B-B14F-4D97-AF65-F5344CB8AC3E}">
        <p14:creationId xmlns:p14="http://schemas.microsoft.com/office/powerpoint/2010/main" val="3385669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8A414A-2652-4DE3-BE4C-440318E4150B}" type="slidenum">
              <a:rPr lang="it-IT" smtClean="0"/>
              <a:t>10</a:t>
            </a:fld>
            <a:endParaRPr lang="it-IT"/>
          </a:p>
        </p:txBody>
      </p:sp>
    </p:spTree>
    <p:extLst>
      <p:ext uri="{BB962C8B-B14F-4D97-AF65-F5344CB8AC3E}">
        <p14:creationId xmlns:p14="http://schemas.microsoft.com/office/powerpoint/2010/main" val="5428505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DE9B5B4-0825-4ADC-8BFF-770AB194BB98}" type="datetime1">
              <a:rPr lang="it-IT" smtClean="0"/>
              <a:t>07/03/2021</a:t>
            </a:fld>
            <a:endParaRPr lang="it-IT"/>
          </a:p>
        </p:txBody>
      </p:sp>
      <p:sp>
        <p:nvSpPr>
          <p:cNvPr id="5" name="Footer Placeholder 4"/>
          <p:cNvSpPr>
            <a:spLocks noGrp="1"/>
          </p:cNvSpPr>
          <p:nvPr>
            <p:ph type="ftr" sz="quarter" idx="11"/>
          </p:nvPr>
        </p:nvSpPr>
        <p:spPr>
          <a:xfrm>
            <a:off x="2692397" y="5037663"/>
            <a:ext cx="5214635" cy="279400"/>
          </a:xfrm>
        </p:spPr>
        <p:txBody>
          <a:bodyPr/>
          <a:lstStyle/>
          <a:p>
            <a:endParaRPr lang="it-IT"/>
          </a:p>
        </p:txBody>
      </p:sp>
      <p:sp>
        <p:nvSpPr>
          <p:cNvPr id="6" name="Slide Number Placeholder 5"/>
          <p:cNvSpPr>
            <a:spLocks noGrp="1"/>
          </p:cNvSpPr>
          <p:nvPr>
            <p:ph type="sldNum" sz="quarter" idx="12"/>
          </p:nvPr>
        </p:nvSpPr>
        <p:spPr>
          <a:xfrm>
            <a:off x="8956900" y="5037663"/>
            <a:ext cx="551167" cy="279400"/>
          </a:xfrm>
        </p:spPr>
        <p:txBody>
          <a:bodyPr/>
          <a:lstStyle/>
          <a:p>
            <a:fld id="{59F25D2D-7192-441E-B59D-38062E9805F6}" type="slidenum">
              <a:rPr lang="it-IT" smtClean="0"/>
              <a:t>‹N›</a:t>
            </a:fld>
            <a:endParaRPr lang="it-IT"/>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3285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2415FCC9-0F9B-4CA3-8ED7-EF139E21BA2E}" type="datetime1">
              <a:rPr lang="it-IT" smtClean="0"/>
              <a:t>07/03/2021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9F25D2D-7192-441E-B59D-38062E9805F6}" type="slidenum">
              <a:rPr lang="it-IT" smtClean="0"/>
              <a:t>‹N›</a:t>
            </a:fld>
            <a:endParaRPr lang="it-IT"/>
          </a:p>
        </p:txBody>
      </p:sp>
    </p:spTree>
    <p:extLst>
      <p:ext uri="{BB962C8B-B14F-4D97-AF65-F5344CB8AC3E}">
        <p14:creationId xmlns:p14="http://schemas.microsoft.com/office/powerpoint/2010/main" val="2370555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62830739-24A5-4BD1-9911-23ACB5B74C66}" type="datetime1">
              <a:rPr lang="it-IT" smtClean="0"/>
              <a:t>07/03/2021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9F25D2D-7192-441E-B59D-38062E9805F6}" type="slidenum">
              <a:rPr lang="it-IT" smtClean="0"/>
              <a:t>‹N›</a:t>
            </a:fld>
            <a:endParaRPr lang="it-IT"/>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3090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8E1A8526-6774-4292-BF94-C4EDCA3E6AE8}" type="datetime1">
              <a:rPr lang="it-IT" smtClean="0"/>
              <a:t>07/03/2021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9F25D2D-7192-441E-B59D-38062E9805F6}" type="slidenum">
              <a:rPr lang="it-IT" smtClean="0"/>
              <a:t>‹N›</a:t>
            </a:fld>
            <a:endParaRPr lang="it-IT"/>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4350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AA945FD7-C1CD-482B-BA25-4F2525108A8A}" type="datetime1">
              <a:rPr lang="it-IT" smtClean="0"/>
              <a:t>07/03/2021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9F25D2D-7192-441E-B59D-38062E9805F6}" type="slidenum">
              <a:rPr lang="it-IT" smtClean="0"/>
              <a:t>‹N›</a:t>
            </a:fld>
            <a:endParaRPr lang="it-IT"/>
          </a:p>
        </p:txBody>
      </p:sp>
    </p:spTree>
    <p:extLst>
      <p:ext uri="{BB962C8B-B14F-4D97-AF65-F5344CB8AC3E}">
        <p14:creationId xmlns:p14="http://schemas.microsoft.com/office/powerpoint/2010/main" val="56461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9666D41F-58B2-4147-A5DE-A3822A59A6A9}" type="datetime1">
              <a:rPr lang="it-IT" smtClean="0"/>
              <a:t>07/03/2021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9F25D2D-7192-441E-B59D-38062E9805F6}" type="slidenum">
              <a:rPr lang="it-IT" smtClean="0"/>
              <a:t>‹N›</a:t>
            </a:fld>
            <a:endParaRPr lang="it-IT"/>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6212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smtClean="0"/>
              <a:t>Fare clic per modificare lo stile del titolo</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1C3971DA-C455-4BA1-BE05-9F580C587125}" type="datetime1">
              <a:rPr lang="it-IT" smtClean="0"/>
              <a:t>07/03/2021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9F25D2D-7192-441E-B59D-38062E9805F6}" type="slidenum">
              <a:rPr lang="it-IT" smtClean="0"/>
              <a:t>‹N›</a:t>
            </a:fld>
            <a:endParaRPr lang="it-IT"/>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2632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E16FD410-FB24-4F64-8CE0-6FF4B90D93C2}" type="datetime1">
              <a:rPr lang="it-IT" smtClean="0"/>
              <a:t>07/03/2021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9F25D2D-7192-441E-B59D-38062E9805F6}"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0447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8876302A-7890-4651-ADCD-DC1171547285}" type="datetime1">
              <a:rPr lang="it-IT" smtClean="0"/>
              <a:t>07/03/2021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9F25D2D-7192-441E-B59D-38062E9805F6}" type="slidenum">
              <a:rPr lang="it-IT" smtClean="0"/>
              <a:t>‹N›</a:t>
            </a:fld>
            <a:endParaRPr lang="it-IT"/>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7554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C3D9E4E9-4F96-4142-84EA-39A75238103B}" type="datetime1">
              <a:rPr lang="it-IT" smtClean="0"/>
              <a:t>07/03/2021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9F25D2D-7192-441E-B59D-38062E9805F6}" type="slidenum">
              <a:rPr lang="it-IT" smtClean="0"/>
              <a:t>‹N›</a:t>
            </a:fld>
            <a:endParaRPr lang="it-IT"/>
          </a:p>
        </p:txBody>
      </p:sp>
    </p:spTree>
    <p:extLst>
      <p:ext uri="{BB962C8B-B14F-4D97-AF65-F5344CB8AC3E}">
        <p14:creationId xmlns:p14="http://schemas.microsoft.com/office/powerpoint/2010/main" val="1352255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7412CCBF-7D44-49F9-8724-5E890248C808}" type="datetime1">
              <a:rPr lang="it-IT" smtClean="0"/>
              <a:t>07/03/2021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9F25D2D-7192-441E-B59D-38062E9805F6}" type="slidenum">
              <a:rPr lang="it-IT" smtClean="0"/>
              <a:t>‹N›</a:t>
            </a:fld>
            <a:endParaRPr lang="it-IT"/>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2826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6EF72192-35E2-438B-980F-30C1D72BE0B6}" type="datetime1">
              <a:rPr lang="it-IT" smtClean="0"/>
              <a:t>07/03/2021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9F25D2D-7192-441E-B59D-38062E9805F6}" type="slidenum">
              <a:rPr lang="it-IT" smtClean="0"/>
              <a:t>‹N›</a:t>
            </a:fld>
            <a:endParaRPr lang="it-IT"/>
          </a:p>
        </p:txBody>
      </p:sp>
    </p:spTree>
    <p:extLst>
      <p:ext uri="{BB962C8B-B14F-4D97-AF65-F5344CB8AC3E}">
        <p14:creationId xmlns:p14="http://schemas.microsoft.com/office/powerpoint/2010/main" val="4244023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2686E685-0476-4923-8D8F-C32677AB7168}" type="datetime1">
              <a:rPr lang="it-IT" smtClean="0"/>
              <a:t>07/03/2021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59F25D2D-7192-441E-B59D-38062E9805F6}" type="slidenum">
              <a:rPr lang="it-IT" smtClean="0"/>
              <a:t>‹N›</a:t>
            </a:fld>
            <a:endParaRPr lang="it-IT"/>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814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6F5D9570-73AE-46FC-A03B-EE5900D58809}" type="datetime1">
              <a:rPr lang="it-IT" smtClean="0"/>
              <a:t>07/03/2021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9F25D2D-7192-441E-B59D-38062E9805F6}"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683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244A6C-E6FE-41CF-AE0B-DCE6B2A423DA}" type="datetime1">
              <a:rPr lang="it-IT" smtClean="0"/>
              <a:t>07/03/2021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59F25D2D-7192-441E-B59D-38062E9805F6}" type="slidenum">
              <a:rPr lang="it-IT" smtClean="0"/>
              <a:t>‹N›</a:t>
            </a:fld>
            <a:endParaRPr lang="it-IT"/>
          </a:p>
        </p:txBody>
      </p:sp>
    </p:spTree>
    <p:extLst>
      <p:ext uri="{BB962C8B-B14F-4D97-AF65-F5344CB8AC3E}">
        <p14:creationId xmlns:p14="http://schemas.microsoft.com/office/powerpoint/2010/main" val="1171476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AFEFCA0F-4C20-4B59-A719-38C8FC77B504}" type="datetime1">
              <a:rPr lang="it-IT" smtClean="0"/>
              <a:t>07/03/2021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9F25D2D-7192-441E-B59D-38062E9805F6}" type="slidenum">
              <a:rPr lang="it-IT" smtClean="0"/>
              <a:t>‹N›</a:t>
            </a:fld>
            <a:endParaRPr lang="it-IT"/>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9691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smtClean="0"/>
              <a:t>Fare clic per modificare lo stile del titolo</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115F5EBB-15F5-4569-AE31-5992910854FB}" type="datetime1">
              <a:rPr lang="it-IT" smtClean="0"/>
              <a:t>07/03/2021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9F25D2D-7192-441E-B59D-38062E9805F6}" type="slidenum">
              <a:rPr lang="it-IT" smtClean="0"/>
              <a:t>‹N›</a:t>
            </a:fld>
            <a:endParaRPr lang="it-IT"/>
          </a:p>
        </p:txBody>
      </p:sp>
    </p:spTree>
    <p:extLst>
      <p:ext uri="{BB962C8B-B14F-4D97-AF65-F5344CB8AC3E}">
        <p14:creationId xmlns:p14="http://schemas.microsoft.com/office/powerpoint/2010/main" val="291302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B6A2269-8D68-49D0-AAA7-232AFABC26CC}" type="datetime1">
              <a:rPr lang="it-IT" smtClean="0"/>
              <a:t>07/03/2021</a:t>
            </a:fld>
            <a:endParaRPr lang="it-IT"/>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9F25D2D-7192-441E-B59D-38062E9805F6}" type="slidenum">
              <a:rPr lang="it-IT" smtClean="0"/>
              <a:t>‹N›</a:t>
            </a:fld>
            <a:endParaRPr lang="it-IT"/>
          </a:p>
        </p:txBody>
      </p:sp>
    </p:spTree>
    <p:extLst>
      <p:ext uri="{BB962C8B-B14F-4D97-AF65-F5344CB8AC3E}">
        <p14:creationId xmlns:p14="http://schemas.microsoft.com/office/powerpoint/2010/main" val="574584789"/>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 di testo 2"/>
          <p:cNvSpPr txBox="1">
            <a:spLocks noChangeArrowheads="1"/>
          </p:cNvSpPr>
          <p:nvPr/>
        </p:nvSpPr>
        <p:spPr bwMode="auto">
          <a:xfrm>
            <a:off x="899592" y="0"/>
            <a:ext cx="11292408"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lvl="2" algn="ctr" eaLnBrk="1" hangingPunct="1">
              <a:spcBef>
                <a:spcPct val="0"/>
              </a:spcBef>
              <a:buClrTx/>
              <a:buSzTx/>
              <a:buFontTx/>
              <a:buNone/>
              <a:defRPr/>
            </a:pPr>
            <a:endParaRPr lang="it-IT" altLang="it-IT" sz="1800" dirty="0" smtClean="0">
              <a:solidFill>
                <a:srgbClr val="1509B7"/>
              </a:solidFill>
              <a:latin typeface="Times New Roman" pitchFamily="18" charset="0"/>
              <a:cs typeface="Arial" charset="0"/>
            </a:endParaRPr>
          </a:p>
          <a:p>
            <a:pPr lvl="2" algn="ctr" eaLnBrk="1" hangingPunct="1">
              <a:spcBef>
                <a:spcPct val="0"/>
              </a:spcBef>
              <a:buClrTx/>
              <a:buSzTx/>
              <a:buFontTx/>
              <a:buNone/>
              <a:defRPr/>
            </a:pPr>
            <a:r>
              <a:rPr lang="it-IT" altLang="it-IT" sz="1800" dirty="0" smtClean="0">
                <a:solidFill>
                  <a:schemeClr val="bg2">
                    <a:lumMod val="10000"/>
                  </a:schemeClr>
                </a:solidFill>
                <a:latin typeface="Times New Roman" pitchFamily="18" charset="0"/>
                <a:cs typeface="Times New Roman" pitchFamily="18" charset="0"/>
              </a:rPr>
              <a:t>ISTITUTO SUPERIORE DI SCIENZE RELIGIOSE</a:t>
            </a:r>
          </a:p>
          <a:p>
            <a:pPr lvl="2" algn="ctr" eaLnBrk="1" hangingPunct="1">
              <a:spcBef>
                <a:spcPct val="0"/>
              </a:spcBef>
              <a:buClrTx/>
              <a:buSzTx/>
              <a:buFontTx/>
              <a:buNone/>
              <a:defRPr/>
            </a:pPr>
            <a:r>
              <a:rPr lang="it-IT" altLang="it-IT" sz="1800" i="1" dirty="0" smtClean="0">
                <a:solidFill>
                  <a:schemeClr val="bg2">
                    <a:lumMod val="10000"/>
                  </a:schemeClr>
                </a:solidFill>
                <a:latin typeface="Times New Roman" pitchFamily="18" charset="0"/>
                <a:cs typeface="Times New Roman" pitchFamily="18" charset="0"/>
              </a:rPr>
              <a:t>San Metodio</a:t>
            </a:r>
          </a:p>
          <a:p>
            <a:pPr lvl="2" algn="ctr" eaLnBrk="1" hangingPunct="1">
              <a:spcBef>
                <a:spcPct val="0"/>
              </a:spcBef>
              <a:buClrTx/>
              <a:buSzTx/>
              <a:buFontTx/>
              <a:buNone/>
              <a:defRPr/>
            </a:pPr>
            <a:endParaRPr lang="it-IT" altLang="it-IT" sz="1800" i="1" dirty="0" smtClean="0">
              <a:solidFill>
                <a:schemeClr val="bg2">
                  <a:lumMod val="10000"/>
                </a:schemeClr>
              </a:solidFill>
              <a:latin typeface="Times New Roman" pitchFamily="18" charset="0"/>
              <a:cs typeface="Times New Roman" pitchFamily="18" charset="0"/>
            </a:endParaRPr>
          </a:p>
          <a:p>
            <a:pPr lvl="2" algn="ctr" eaLnBrk="1" hangingPunct="1">
              <a:spcBef>
                <a:spcPct val="0"/>
              </a:spcBef>
              <a:buClrTx/>
              <a:buSzTx/>
              <a:buFontTx/>
              <a:buNone/>
              <a:defRPr/>
            </a:pPr>
            <a:endParaRPr lang="it-IT" altLang="it-IT" sz="1800" i="1" dirty="0" smtClean="0">
              <a:solidFill>
                <a:schemeClr val="bg2">
                  <a:lumMod val="10000"/>
                </a:schemeClr>
              </a:solidFill>
              <a:latin typeface="Times New Roman" pitchFamily="18" charset="0"/>
              <a:cs typeface="Times New Roman" pitchFamily="18" charset="0"/>
            </a:endParaRPr>
          </a:p>
          <a:p>
            <a:pPr lvl="2" algn="ctr" eaLnBrk="1" hangingPunct="1">
              <a:spcBef>
                <a:spcPct val="0"/>
              </a:spcBef>
              <a:buClrTx/>
              <a:buSzTx/>
              <a:buFontTx/>
              <a:buNone/>
              <a:defRPr/>
            </a:pPr>
            <a:endParaRPr lang="it-IT" altLang="it-IT" sz="1800" i="1" dirty="0" smtClean="0">
              <a:solidFill>
                <a:schemeClr val="bg2">
                  <a:lumMod val="10000"/>
                </a:schemeClr>
              </a:solidFill>
              <a:latin typeface="Times New Roman" pitchFamily="18" charset="0"/>
              <a:cs typeface="Times New Roman" pitchFamily="18" charset="0"/>
            </a:endParaRPr>
          </a:p>
          <a:p>
            <a:pPr lvl="2" algn="ctr" eaLnBrk="1" hangingPunct="1">
              <a:spcBef>
                <a:spcPct val="0"/>
              </a:spcBef>
              <a:buClrTx/>
              <a:buSzTx/>
              <a:buFontTx/>
              <a:buNone/>
              <a:defRPr/>
            </a:pPr>
            <a:endParaRPr lang="it-IT" altLang="it-IT" sz="1800" i="1" dirty="0" smtClean="0">
              <a:solidFill>
                <a:schemeClr val="bg2">
                  <a:lumMod val="10000"/>
                </a:schemeClr>
              </a:solidFill>
              <a:latin typeface="Times New Roman" pitchFamily="18" charset="0"/>
              <a:cs typeface="Times New Roman" pitchFamily="18" charset="0"/>
            </a:endParaRPr>
          </a:p>
          <a:p>
            <a:pPr lvl="2" algn="ctr" eaLnBrk="1" hangingPunct="1">
              <a:spcBef>
                <a:spcPct val="0"/>
              </a:spcBef>
              <a:buClrTx/>
              <a:buSzTx/>
              <a:buFontTx/>
              <a:buNone/>
              <a:defRPr/>
            </a:pPr>
            <a:endParaRPr lang="it-IT" altLang="it-IT" sz="1800" i="1" dirty="0" smtClean="0">
              <a:solidFill>
                <a:schemeClr val="bg2">
                  <a:lumMod val="10000"/>
                </a:schemeClr>
              </a:solidFill>
              <a:latin typeface="Times New Roman" pitchFamily="18" charset="0"/>
              <a:cs typeface="Times New Roman" pitchFamily="18" charset="0"/>
            </a:endParaRPr>
          </a:p>
          <a:p>
            <a:pPr lvl="2" algn="ctr" eaLnBrk="1" hangingPunct="1">
              <a:spcBef>
                <a:spcPct val="0"/>
              </a:spcBef>
              <a:buClrTx/>
              <a:buSzTx/>
              <a:buFontTx/>
              <a:buNone/>
              <a:defRPr/>
            </a:pPr>
            <a:endParaRPr lang="it-IT" altLang="it-IT" sz="1800" i="1" dirty="0" smtClean="0">
              <a:solidFill>
                <a:schemeClr val="bg2">
                  <a:lumMod val="10000"/>
                </a:schemeClr>
              </a:solidFill>
              <a:latin typeface="Times New Roman" pitchFamily="18" charset="0"/>
              <a:cs typeface="Times New Roman" pitchFamily="18" charset="0"/>
            </a:endParaRPr>
          </a:p>
          <a:p>
            <a:pPr lvl="2" algn="ctr" eaLnBrk="1" hangingPunct="1">
              <a:spcBef>
                <a:spcPct val="0"/>
              </a:spcBef>
              <a:buClrTx/>
              <a:buSzTx/>
              <a:buFontTx/>
              <a:buNone/>
              <a:defRPr/>
            </a:pPr>
            <a:endParaRPr lang="it-IT" altLang="it-IT" sz="1800" noProof="1" smtClean="0">
              <a:solidFill>
                <a:schemeClr val="bg2">
                  <a:lumMod val="10000"/>
                </a:schemeClr>
              </a:solidFill>
              <a:latin typeface="Times New Roman" pitchFamily="18" charset="0"/>
              <a:cs typeface="Times New Roman" pitchFamily="18" charset="0"/>
            </a:endParaRPr>
          </a:p>
          <a:p>
            <a:pPr lvl="2" algn="ctr" eaLnBrk="1" hangingPunct="1">
              <a:spcBef>
                <a:spcPct val="0"/>
              </a:spcBef>
              <a:buClrTx/>
              <a:buSzTx/>
              <a:buFontTx/>
              <a:buNone/>
              <a:defRPr/>
            </a:pPr>
            <a:r>
              <a:rPr lang="it-IT" altLang="it-IT" sz="1800" dirty="0" smtClean="0">
                <a:solidFill>
                  <a:schemeClr val="bg2">
                    <a:lumMod val="10000"/>
                  </a:schemeClr>
                </a:solidFill>
                <a:latin typeface="Times New Roman" pitchFamily="18" charset="0"/>
                <a:cs typeface="Times New Roman" pitchFamily="18" charset="0"/>
              </a:rPr>
              <a:t>Siracusa</a:t>
            </a:r>
          </a:p>
          <a:p>
            <a:pPr lvl="2" algn="ctr" eaLnBrk="1" hangingPunct="1">
              <a:spcBef>
                <a:spcPct val="0"/>
              </a:spcBef>
              <a:buClrTx/>
              <a:buSzTx/>
              <a:buFontTx/>
              <a:buNone/>
              <a:defRPr/>
            </a:pPr>
            <a:endParaRPr lang="it-IT" altLang="it-IT" sz="1800" dirty="0" smtClean="0">
              <a:solidFill>
                <a:schemeClr val="bg2">
                  <a:lumMod val="10000"/>
                </a:schemeClr>
              </a:solidFill>
              <a:latin typeface="Times New Roman" pitchFamily="18" charset="0"/>
              <a:cs typeface="Times New Roman" pitchFamily="18" charset="0"/>
            </a:endParaRPr>
          </a:p>
          <a:p>
            <a:pPr lvl="2" algn="ctr" eaLnBrk="1" hangingPunct="1">
              <a:spcBef>
                <a:spcPct val="0"/>
              </a:spcBef>
              <a:buClrTx/>
              <a:buSzTx/>
              <a:buFontTx/>
              <a:buNone/>
              <a:defRPr/>
            </a:pPr>
            <a:endParaRPr lang="it-IT" altLang="it-IT" sz="1800" dirty="0" smtClean="0">
              <a:solidFill>
                <a:schemeClr val="bg2">
                  <a:lumMod val="10000"/>
                </a:schemeClr>
              </a:solidFill>
              <a:latin typeface="Times New Roman" pitchFamily="18" charset="0"/>
              <a:cs typeface="Times New Roman" pitchFamily="18" charset="0"/>
            </a:endParaRPr>
          </a:p>
          <a:p>
            <a:pPr lvl="2" algn="ctr" eaLnBrk="1" hangingPunct="1">
              <a:spcBef>
                <a:spcPct val="0"/>
              </a:spcBef>
              <a:buClrTx/>
              <a:buSzTx/>
              <a:buFontTx/>
              <a:buNone/>
              <a:defRPr/>
            </a:pPr>
            <a:r>
              <a:rPr lang="it-IT" altLang="it-IT" sz="1800" cap="small" dirty="0" smtClean="0">
                <a:solidFill>
                  <a:schemeClr val="bg2">
                    <a:lumMod val="10000"/>
                  </a:schemeClr>
                </a:solidFill>
                <a:latin typeface="Times New Roman" pitchFamily="18" charset="0"/>
                <a:cs typeface="Times New Roman" pitchFamily="18" charset="0"/>
              </a:rPr>
              <a:t>Pamela Speranza</a:t>
            </a:r>
            <a:endParaRPr lang="it-IT" altLang="it-IT" sz="1800" dirty="0" smtClean="0">
              <a:solidFill>
                <a:schemeClr val="bg2">
                  <a:lumMod val="10000"/>
                </a:schemeClr>
              </a:solidFill>
              <a:latin typeface="Times New Roman" pitchFamily="18" charset="0"/>
              <a:cs typeface="Times New Roman" pitchFamily="18" charset="0"/>
            </a:endParaRPr>
          </a:p>
          <a:p>
            <a:pPr lvl="2" algn="ctr" eaLnBrk="1" hangingPunct="1">
              <a:spcBef>
                <a:spcPct val="0"/>
              </a:spcBef>
              <a:buClrTx/>
              <a:buSzTx/>
              <a:buFontTx/>
              <a:buNone/>
              <a:defRPr/>
            </a:pPr>
            <a:endParaRPr lang="it-IT" altLang="it-IT" sz="1800" dirty="0" smtClean="0">
              <a:solidFill>
                <a:schemeClr val="bg2">
                  <a:lumMod val="10000"/>
                </a:schemeClr>
              </a:solidFill>
              <a:latin typeface="Times New Roman" pitchFamily="18" charset="0"/>
              <a:cs typeface="Times New Roman" pitchFamily="18" charset="0"/>
            </a:endParaRPr>
          </a:p>
          <a:p>
            <a:pPr lvl="2" algn="ctr" eaLnBrk="1" hangingPunct="1">
              <a:spcBef>
                <a:spcPct val="0"/>
              </a:spcBef>
              <a:buClrTx/>
              <a:buSzTx/>
              <a:buFontTx/>
              <a:buNone/>
              <a:defRPr/>
            </a:pPr>
            <a:r>
              <a:rPr lang="it-IT" altLang="it-IT" dirty="0" smtClean="0">
                <a:solidFill>
                  <a:schemeClr val="bg2">
                    <a:lumMod val="10000"/>
                  </a:schemeClr>
                </a:solidFill>
                <a:latin typeface="Times New Roman" pitchFamily="18" charset="0"/>
                <a:cs typeface="Times New Roman" pitchFamily="18" charset="0"/>
              </a:rPr>
              <a:t>Corso di Pedagogia</a:t>
            </a:r>
          </a:p>
          <a:p>
            <a:pPr lvl="2" algn="ctr" eaLnBrk="1" hangingPunct="1">
              <a:spcBef>
                <a:spcPct val="0"/>
              </a:spcBef>
              <a:buClrTx/>
              <a:buSzTx/>
              <a:buFontTx/>
              <a:buNone/>
              <a:defRPr/>
            </a:pPr>
            <a:r>
              <a:rPr lang="it-IT" altLang="it-IT" sz="1600" dirty="0" smtClean="0">
                <a:solidFill>
                  <a:schemeClr val="bg2">
                    <a:lumMod val="10000"/>
                  </a:schemeClr>
                </a:solidFill>
                <a:latin typeface="Times New Roman" pitchFamily="18" charset="0"/>
                <a:cs typeface="Times New Roman" pitchFamily="18" charset="0"/>
              </a:rPr>
              <a:t>Il Costruttivismo</a:t>
            </a:r>
          </a:p>
          <a:p>
            <a:pPr lvl="2" algn="ctr" eaLnBrk="1" hangingPunct="1">
              <a:spcBef>
                <a:spcPct val="0"/>
              </a:spcBef>
              <a:spcAft>
                <a:spcPts val="1000"/>
              </a:spcAft>
              <a:buClrTx/>
              <a:buSzTx/>
              <a:buFontTx/>
              <a:buNone/>
              <a:defRPr/>
            </a:pPr>
            <a:r>
              <a:rPr lang="it-IT" altLang="it-IT" sz="1100" i="1" dirty="0" smtClean="0">
                <a:solidFill>
                  <a:schemeClr val="bg2">
                    <a:lumMod val="10000"/>
                  </a:schemeClr>
                </a:solidFill>
                <a:latin typeface="Times New Roman" pitchFamily="18" charset="0"/>
                <a:cs typeface="Times New Roman" pitchFamily="18" charset="0"/>
              </a:rPr>
              <a:t>ad uso degli studenti</a:t>
            </a:r>
            <a:endParaRPr lang="it-IT" altLang="it-IT" i="1" dirty="0" smtClean="0">
              <a:solidFill>
                <a:schemeClr val="bg2">
                  <a:lumMod val="10000"/>
                </a:schemeClr>
              </a:solidFill>
              <a:latin typeface="Times New Roman" pitchFamily="18" charset="0"/>
              <a:cs typeface="Times New Roman" pitchFamily="18" charset="0"/>
            </a:endParaRPr>
          </a:p>
          <a:p>
            <a:pPr lvl="2" algn="ctr" eaLnBrk="1" hangingPunct="1">
              <a:spcBef>
                <a:spcPct val="0"/>
              </a:spcBef>
              <a:spcAft>
                <a:spcPts val="1000"/>
              </a:spcAft>
              <a:buClrTx/>
              <a:buSzTx/>
              <a:buFontTx/>
              <a:buNone/>
              <a:defRPr/>
            </a:pPr>
            <a:endParaRPr lang="it-IT" altLang="it-IT" dirty="0" smtClean="0">
              <a:solidFill>
                <a:schemeClr val="bg2">
                  <a:lumMod val="10000"/>
                </a:schemeClr>
              </a:solidFill>
              <a:latin typeface="Times New Roman" pitchFamily="18" charset="0"/>
              <a:cs typeface="Times New Roman" pitchFamily="18" charset="0"/>
            </a:endParaRPr>
          </a:p>
          <a:p>
            <a:pPr lvl="2" algn="ctr" eaLnBrk="1" hangingPunct="1">
              <a:spcBef>
                <a:spcPct val="0"/>
              </a:spcBef>
              <a:spcAft>
                <a:spcPts val="1000"/>
              </a:spcAft>
              <a:buClrTx/>
              <a:buSzTx/>
              <a:buFontTx/>
              <a:buNone/>
              <a:defRPr/>
            </a:pPr>
            <a:r>
              <a:rPr lang="it-IT" altLang="it-IT" dirty="0" err="1" smtClean="0">
                <a:solidFill>
                  <a:schemeClr val="bg2">
                    <a:lumMod val="10000"/>
                  </a:schemeClr>
                </a:solidFill>
                <a:latin typeface="Times New Roman" pitchFamily="18" charset="0"/>
                <a:cs typeface="Times New Roman" pitchFamily="18" charset="0"/>
              </a:rPr>
              <a:t>a.a</a:t>
            </a:r>
            <a:r>
              <a:rPr lang="it-IT" altLang="it-IT" dirty="0" smtClean="0">
                <a:solidFill>
                  <a:schemeClr val="bg2">
                    <a:lumMod val="10000"/>
                  </a:schemeClr>
                </a:solidFill>
                <a:latin typeface="Times New Roman" pitchFamily="18" charset="0"/>
                <a:cs typeface="Times New Roman" pitchFamily="18" charset="0"/>
              </a:rPr>
              <a:t>. 2020/21</a:t>
            </a:r>
          </a:p>
          <a:p>
            <a:pPr lvl="2" algn="ctr" eaLnBrk="1" hangingPunct="1">
              <a:spcBef>
                <a:spcPct val="0"/>
              </a:spcBef>
              <a:spcAft>
                <a:spcPts val="1000"/>
              </a:spcAft>
              <a:buClrTx/>
              <a:buSzTx/>
              <a:buFontTx/>
              <a:buNone/>
              <a:defRPr/>
            </a:pPr>
            <a:endParaRPr lang="it-IT" altLang="it-IT" dirty="0" smtClean="0">
              <a:solidFill>
                <a:schemeClr val="bg2">
                  <a:lumMod val="10000"/>
                </a:schemeClr>
              </a:solidFill>
              <a:latin typeface="Times New Roman" pitchFamily="18" charset="0"/>
              <a:cs typeface="Times New Roman" pitchFamily="18" charset="0"/>
            </a:endParaRPr>
          </a:p>
          <a:p>
            <a:pPr lvl="2" algn="ctr" eaLnBrk="1" hangingPunct="1">
              <a:spcBef>
                <a:spcPct val="0"/>
              </a:spcBef>
              <a:spcAft>
                <a:spcPts val="1000"/>
              </a:spcAft>
              <a:buClrTx/>
              <a:buSzTx/>
              <a:buFontTx/>
              <a:buNone/>
              <a:defRPr/>
            </a:pPr>
            <a:r>
              <a:rPr lang="it-IT" altLang="it-IT" sz="1400" dirty="0" smtClean="0">
                <a:solidFill>
                  <a:schemeClr val="bg2">
                    <a:lumMod val="10000"/>
                  </a:schemeClr>
                </a:solidFill>
                <a:latin typeface="Times New Roman" pitchFamily="18" charset="0"/>
                <a:cs typeface="Times New Roman" pitchFamily="18" charset="0"/>
              </a:rPr>
              <a:t>Edizioni </a:t>
            </a:r>
            <a:r>
              <a:rPr lang="it-IT" altLang="it-IT" sz="1400" i="1" dirty="0" smtClean="0">
                <a:solidFill>
                  <a:schemeClr val="bg2">
                    <a:lumMod val="10000"/>
                  </a:schemeClr>
                </a:solidFill>
                <a:latin typeface="Times New Roman" pitchFamily="18" charset="0"/>
                <a:cs typeface="Times New Roman" pitchFamily="18" charset="0"/>
              </a:rPr>
              <a:t>San Metodio</a:t>
            </a:r>
          </a:p>
          <a:p>
            <a:pPr lvl="2" algn="ctr" eaLnBrk="1" hangingPunct="1">
              <a:spcBef>
                <a:spcPct val="0"/>
              </a:spcBef>
              <a:spcAft>
                <a:spcPts val="1000"/>
              </a:spcAft>
              <a:buClrTx/>
              <a:buSzTx/>
              <a:buFontTx/>
              <a:buNone/>
              <a:defRPr/>
            </a:pPr>
            <a:endParaRPr lang="it-IT" altLang="it-IT" sz="1800" dirty="0" smtClean="0">
              <a:solidFill>
                <a:srgbClr val="1509B7"/>
              </a:solidFill>
              <a:latin typeface="Times New Roman" pitchFamily="18" charset="0"/>
              <a:cs typeface="Arial" charset="0"/>
            </a:endParaRPr>
          </a:p>
          <a:p>
            <a:pPr eaLnBrk="1" hangingPunct="1">
              <a:spcBef>
                <a:spcPct val="0"/>
              </a:spcBef>
              <a:spcAft>
                <a:spcPts val="1000"/>
              </a:spcAft>
              <a:buClrTx/>
              <a:buSzTx/>
              <a:buFontTx/>
              <a:buNone/>
              <a:defRPr/>
            </a:pPr>
            <a:endParaRPr lang="it-IT" altLang="it-IT" sz="1100" dirty="0" smtClean="0">
              <a:latin typeface="Times New Roman" pitchFamily="18" charset="0"/>
              <a:cs typeface="Arial" charset="0"/>
            </a:endParaRPr>
          </a:p>
          <a:p>
            <a:pPr eaLnBrk="1" hangingPunct="1">
              <a:spcBef>
                <a:spcPct val="0"/>
              </a:spcBef>
              <a:buClrTx/>
              <a:buSzTx/>
              <a:buFontTx/>
              <a:buNone/>
              <a:defRPr/>
            </a:pPr>
            <a:endParaRPr lang="it-IT" altLang="it-IT" sz="1800" dirty="0" smtClean="0">
              <a:cs typeface="Arial" charset="0"/>
            </a:endParaRPr>
          </a:p>
        </p:txBody>
      </p:sp>
      <p:sp>
        <p:nvSpPr>
          <p:cNvPr id="5" name="Casella di testo 4"/>
          <p:cNvSpPr txBox="1">
            <a:spLocks noChangeArrowheads="1"/>
          </p:cNvSpPr>
          <p:nvPr/>
        </p:nvSpPr>
        <p:spPr bwMode="auto">
          <a:xfrm>
            <a:off x="0" y="0"/>
            <a:ext cx="1454226" cy="6858000"/>
          </a:xfrm>
          <a:prstGeom prst="rect">
            <a:avLst/>
          </a:prstGeom>
          <a:solidFill>
            <a:schemeClr val="accent5">
              <a:lumMod val="75000"/>
            </a:schemeClr>
          </a:solidFill>
          <a:ln>
            <a:noFill/>
          </a:ln>
          <a:extLst/>
        </p:spPr>
        <p:txBody>
          <a:bodyPr vert="vert270"/>
          <a:lstStyle/>
          <a:p>
            <a:pPr algn="ctr" fontAlgn="auto">
              <a:spcBef>
                <a:spcPts val="0"/>
              </a:spcBef>
              <a:spcAft>
                <a:spcPts val="1000"/>
              </a:spcAft>
              <a:defRPr/>
            </a:pPr>
            <a:r>
              <a:rPr lang="it-IT" sz="2000" cap="small" dirty="0" smtClean="0">
                <a:solidFill>
                  <a:srgbClr val="FFFFFF"/>
                </a:solidFill>
                <a:latin typeface="Times New Roman" pitchFamily="18" charset="0"/>
                <a:cs typeface="+mn-cs"/>
              </a:rPr>
              <a:t>Pamela Speranza</a:t>
            </a:r>
          </a:p>
          <a:p>
            <a:pPr algn="ctr" fontAlgn="auto">
              <a:spcBef>
                <a:spcPts val="0"/>
              </a:spcBef>
              <a:spcAft>
                <a:spcPts val="1000"/>
              </a:spcAft>
              <a:defRPr/>
            </a:pPr>
            <a:endParaRPr lang="it-IT" sz="1600" cap="small" dirty="0">
              <a:solidFill>
                <a:srgbClr val="FFFFFF"/>
              </a:solidFill>
              <a:latin typeface="Times New Roman" pitchFamily="18" charset="0"/>
              <a:cs typeface="+mn-cs"/>
            </a:endParaRPr>
          </a:p>
          <a:p>
            <a:pPr algn="ctr" fontAlgn="auto">
              <a:spcBef>
                <a:spcPts val="0"/>
              </a:spcBef>
              <a:spcAft>
                <a:spcPts val="1000"/>
              </a:spcAft>
              <a:defRPr/>
            </a:pPr>
            <a:r>
              <a:rPr lang="it-IT" sz="2000" dirty="0" smtClean="0">
                <a:solidFill>
                  <a:srgbClr val="FFFFFF"/>
                </a:solidFill>
                <a:latin typeface="Times New Roman" pitchFamily="18" charset="0"/>
                <a:cs typeface="+mn-cs"/>
              </a:rPr>
              <a:t>Corso di Pedagogia</a:t>
            </a:r>
            <a:r>
              <a:rPr lang="it-IT" sz="1600" dirty="0" smtClean="0">
                <a:solidFill>
                  <a:srgbClr val="FFFFFF"/>
                </a:solidFill>
                <a:latin typeface="Times New Roman" pitchFamily="18" charset="0"/>
                <a:cs typeface="+mn-cs"/>
              </a:rPr>
              <a:t>	</a:t>
            </a:r>
            <a:r>
              <a:rPr lang="it-IT" sz="1600" dirty="0">
                <a:solidFill>
                  <a:srgbClr val="FFFFFF"/>
                </a:solidFill>
                <a:latin typeface="Times New Roman" pitchFamily="18" charset="0"/>
                <a:cs typeface="+mn-cs"/>
              </a:rPr>
              <a:t>	Edizioni </a:t>
            </a:r>
            <a:r>
              <a:rPr lang="it-IT" sz="1600" i="1" dirty="0">
                <a:solidFill>
                  <a:srgbClr val="FFFFFF"/>
                </a:solidFill>
                <a:latin typeface="Times New Roman" pitchFamily="18" charset="0"/>
                <a:cs typeface="+mn-cs"/>
              </a:rPr>
              <a:t>San Metodio</a:t>
            </a:r>
          </a:p>
          <a:p>
            <a:pPr lvl="1" fontAlgn="auto">
              <a:spcBef>
                <a:spcPts val="0"/>
              </a:spcBef>
              <a:spcAft>
                <a:spcPts val="1000"/>
              </a:spcAft>
              <a:defRPr/>
            </a:pPr>
            <a:r>
              <a:rPr lang="it-IT" sz="1600" i="1" dirty="0">
                <a:solidFill>
                  <a:srgbClr val="FFFFFF"/>
                </a:solidFill>
                <a:latin typeface="Times New Roman" pitchFamily="18" charset="0"/>
                <a:cs typeface="+mn-cs"/>
              </a:rPr>
              <a:t>   </a:t>
            </a:r>
            <a:endParaRPr lang="it-IT" dirty="0">
              <a:cs typeface="+mn-cs"/>
            </a:endParaRPr>
          </a:p>
        </p:txBody>
      </p:sp>
      <p:pic>
        <p:nvPicPr>
          <p:cNvPr id="6" name="Immagine 1" descr="ISSR san metodio logo_ne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7075" y="914400"/>
            <a:ext cx="1949299" cy="187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5666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Il Costruttivismo secondo J. </a:t>
            </a:r>
            <a:r>
              <a:rPr lang="it-IT" dirty="0" err="1" smtClean="0">
                <a:latin typeface="Comic Sans MS" panose="030F0702030302020204" pitchFamily="66" charset="0"/>
                <a:ea typeface="Arial Unicode MS" panose="020B0604020202020204" pitchFamily="34" charset="-128"/>
                <a:cs typeface="Arial Unicode MS" panose="020B0604020202020204" pitchFamily="34" charset="-128"/>
              </a:rPr>
              <a:t>Piaget</a:t>
            </a:r>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 tre principi</a:t>
            </a:r>
            <a:endParaRPr lang="it-IT" i="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egnaposto contenuto 2"/>
          <p:cNvSpPr>
            <a:spLocks noGrp="1"/>
          </p:cNvSpPr>
          <p:nvPr>
            <p:ph idx="1"/>
          </p:nvPr>
        </p:nvSpPr>
        <p:spPr/>
        <p:txBody>
          <a:bodyPr>
            <a:normAutofit fontScale="92500"/>
          </a:bodyPr>
          <a:lstStyle/>
          <a:p>
            <a:pPr marL="0" indent="0" algn="ctr">
              <a:buNone/>
            </a:pP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La conoscenza è un processo di costruzione </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di ipotesi che nascono dall’incontro tra le categorie mentali</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dell’uomo </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e</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la </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realtà che lo circonda.</a:t>
            </a: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-Tale processo di costruzione si realizza attraverso:</a:t>
            </a:r>
          </a:p>
          <a:p>
            <a:pPr marL="457200" indent="-457200" algn="just">
              <a:buAutoNum type="arabicParenR"/>
            </a:pP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Assimilazione: l’uomo cerca di inserire la realtà esterna nelle categorie mentali a disposizione.</a:t>
            </a:r>
          </a:p>
          <a:p>
            <a:pPr marL="457200" indent="-457200" algn="just">
              <a:buAutoNum type="arabicParenR"/>
            </a:pP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Accomodamento: l’uomo modifica le sue strutture cognitive quando non riesce ad includere totalmente la realtà che incontra nelle categorie mentali che ha a disposizione.</a:t>
            </a:r>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155503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Il Costruttivismo secondo J. </a:t>
            </a:r>
            <a:r>
              <a:rPr lang="it-IT" dirty="0" err="1" smtClean="0">
                <a:latin typeface="Comic Sans MS" panose="030F0702030302020204" pitchFamily="66" charset="0"/>
                <a:ea typeface="Arial Unicode MS" panose="020B0604020202020204" pitchFamily="34" charset="-128"/>
                <a:cs typeface="Arial Unicode MS" panose="020B0604020202020204" pitchFamily="34" charset="-128"/>
              </a:rPr>
              <a:t>Piaget</a:t>
            </a:r>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 tre principi</a:t>
            </a:r>
            <a:endParaRPr lang="it-IT" i="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egnaposto contenuto 2"/>
          <p:cNvSpPr>
            <a:spLocks noGrp="1"/>
          </p:cNvSpPr>
          <p:nvPr>
            <p:ph idx="1"/>
          </p:nvPr>
        </p:nvSpPr>
        <p:spPr/>
        <p:txBody>
          <a:bodyPr>
            <a:normAutofit fontScale="92500" lnSpcReduction="20000"/>
          </a:bodyPr>
          <a:lstStyle/>
          <a:p>
            <a:pPr marL="0" indent="0" algn="ctr">
              <a:buNone/>
            </a:pP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La </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conoscenza assolve ad una funzione di adattamento.</a:t>
            </a:r>
          </a:p>
          <a:p>
            <a:pPr marL="0" indent="0" algn="just">
              <a:buNone/>
            </a:pP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-Di fronte ai continui disequilibri tra categorie mentali e realtà incontrata, l’uomo ricerca un nuovo </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equilibrio.</a:t>
            </a: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-Tale ricerca ha la funzione di migliorare l’adattamento dell’uomo nel mondo. «Motricità, linguaggio e intelligenza sono considerati dei meccanismi che hanno il compito di regolare il controllo dell’ambiente in cui l’individuo vive. Si tratta di trovare un equilibrio con l’ambiente, in modo attivo, in cui l’individuo cerca di avere la meglio», </a:t>
            </a:r>
            <a:r>
              <a:rPr lang="it-IT" cap="small" dirty="0">
                <a:latin typeface="Arial Unicode MS" panose="020B0604020202020204" pitchFamily="34" charset="-128"/>
                <a:ea typeface="Arial Unicode MS" panose="020B0604020202020204" pitchFamily="34" charset="-128"/>
                <a:cs typeface="Arial Unicode MS" panose="020B0604020202020204" pitchFamily="34" charset="-128"/>
              </a:rPr>
              <a:t>l. </a:t>
            </a:r>
            <a:r>
              <a:rPr lang="it-IT" cap="small" dirty="0" err="1">
                <a:latin typeface="Arial Unicode MS" panose="020B0604020202020204" pitchFamily="34" charset="-128"/>
                <a:ea typeface="Arial Unicode MS" panose="020B0604020202020204" pitchFamily="34" charset="-128"/>
                <a:cs typeface="Arial Unicode MS" panose="020B0604020202020204" pitchFamily="34" charset="-128"/>
              </a:rPr>
              <a:t>trisciuzzi</a:t>
            </a:r>
            <a:r>
              <a:rPr lang="it-IT" cap="small"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it-IT" cap="small" dirty="0" err="1">
                <a:latin typeface="Arial Unicode MS" panose="020B0604020202020204" pitchFamily="34" charset="-128"/>
                <a:ea typeface="Arial Unicode MS" panose="020B0604020202020204" pitchFamily="34" charset="-128"/>
                <a:cs typeface="Arial Unicode MS" panose="020B0604020202020204" pitchFamily="34" charset="-128"/>
              </a:rPr>
              <a:t>cur</a:t>
            </a:r>
            <a:r>
              <a:rPr lang="it-IT" cap="small" dirty="0">
                <a:latin typeface="Arial Unicode MS" panose="020B0604020202020204" pitchFamily="34" charset="-128"/>
                <a:ea typeface="Arial Unicode MS" panose="020B0604020202020204" pitchFamily="34" charset="-128"/>
                <a:cs typeface="Arial Unicode MS" panose="020B0604020202020204" pitchFamily="34" charset="-128"/>
              </a:rPr>
              <a:t>.)</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it-IT" i="1" dirty="0">
                <a:latin typeface="Arial Unicode MS" panose="020B0604020202020204" pitchFamily="34" charset="-128"/>
                <a:ea typeface="Arial Unicode MS" panose="020B0604020202020204" pitchFamily="34" charset="-128"/>
                <a:cs typeface="Arial Unicode MS" panose="020B0604020202020204" pitchFamily="34" charset="-128"/>
              </a:rPr>
              <a:t>Psicologia Educazione Apprendimento. Manuale di Psicopedagogia</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 Giunti, Firenze 1991, 347.</a:t>
            </a:r>
          </a:p>
          <a:p>
            <a:pPr marL="0" indent="0" algn="just">
              <a:buNone/>
            </a:pP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51264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Il Costruttivismo secondo J. </a:t>
            </a:r>
            <a:r>
              <a:rPr lang="it-IT" dirty="0" err="1" smtClean="0">
                <a:latin typeface="Comic Sans MS" panose="030F0702030302020204" pitchFamily="66" charset="0"/>
                <a:ea typeface="Arial Unicode MS" panose="020B0604020202020204" pitchFamily="34" charset="-128"/>
                <a:cs typeface="Arial Unicode MS" panose="020B0604020202020204" pitchFamily="34" charset="-128"/>
              </a:rPr>
              <a:t>Piaget</a:t>
            </a:r>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 tre principi</a:t>
            </a:r>
            <a:endParaRPr lang="it-IT" i="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egnaposto contenuto 2"/>
          <p:cNvSpPr>
            <a:spLocks noGrp="1"/>
          </p:cNvSpPr>
          <p:nvPr>
            <p:ph idx="1"/>
          </p:nvPr>
        </p:nvSpPr>
        <p:spPr/>
        <p:txBody>
          <a:bodyPr>
            <a:normAutofit fontScale="92500" lnSpcReduction="20000"/>
          </a:bodyPr>
          <a:lstStyle/>
          <a:p>
            <a:pPr marL="0" indent="0" algn="ctr">
              <a:buNone/>
            </a:pP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La </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conoscenza è Viabile </a:t>
            </a:r>
          </a:p>
          <a:p>
            <a:pPr marL="0" indent="0" algn="just">
              <a:buNone/>
            </a:pP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 «Tale nozione indica che una azione, operazione o struttura concettuale o anche una teoria è considerata ‘viabile’ fintanto che è utile nel realizzare un compito o nel raggiungere un obiettivo che si è stabilito. […] Conoscere non significa, quindi, osservare la realtà rispecchiandola, scoprirvi relazioni, leggi, connessioni, raccogliere informazioni su di essa ma significa, invece, costruire ipotesi interpretative della realtà che risultano valide ed affidabili per muoverci, al meglio, nell’ambito delle diverse e differenti configurazioni esperienziali», </a:t>
            </a:r>
            <a:r>
              <a:rPr lang="it-IT" cap="small" dirty="0" smtClean="0">
                <a:latin typeface="Arial Unicode MS" panose="020B0604020202020204" pitchFamily="34" charset="-128"/>
                <a:ea typeface="Arial Unicode MS" panose="020B0604020202020204" pitchFamily="34" charset="-128"/>
                <a:cs typeface="Arial Unicode MS" panose="020B0604020202020204" pitchFamily="34" charset="-128"/>
              </a:rPr>
              <a:t>f</a:t>
            </a:r>
            <a:r>
              <a:rPr lang="it-IT" cap="small"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it-IT" cap="small" dirty="0" err="1" smtClean="0">
                <a:latin typeface="Arial Unicode MS" panose="020B0604020202020204" pitchFamily="34" charset="-128"/>
                <a:ea typeface="Arial Unicode MS" panose="020B0604020202020204" pitchFamily="34" charset="-128"/>
                <a:cs typeface="Arial Unicode MS" panose="020B0604020202020204" pitchFamily="34" charset="-128"/>
              </a:rPr>
              <a:t>santoianni</a:t>
            </a:r>
            <a:r>
              <a:rPr lang="it-IT" cap="small" dirty="0" smtClean="0">
                <a:latin typeface="Arial Unicode MS" panose="020B0604020202020204" pitchFamily="34" charset="-128"/>
                <a:ea typeface="Arial Unicode MS" panose="020B0604020202020204" pitchFamily="34" charset="-128"/>
                <a:cs typeface="Arial Unicode MS" panose="020B0604020202020204" pitchFamily="34" charset="-128"/>
              </a:rPr>
              <a:t>- m</a:t>
            </a:r>
            <a:r>
              <a:rPr lang="it-IT" cap="small" dirty="0">
                <a:latin typeface="Arial Unicode MS" panose="020B0604020202020204" pitchFamily="34" charset="-128"/>
                <a:ea typeface="Arial Unicode MS" panose="020B0604020202020204" pitchFamily="34" charset="-128"/>
                <a:cs typeface="Arial Unicode MS" panose="020B0604020202020204" pitchFamily="34" charset="-128"/>
              </a:rPr>
              <a:t>. striano</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it-IT" i="1" dirty="0">
                <a:latin typeface="Arial Unicode MS" panose="020B0604020202020204" pitchFamily="34" charset="-128"/>
                <a:ea typeface="Arial Unicode MS" panose="020B0604020202020204" pitchFamily="34" charset="-128"/>
                <a:cs typeface="Arial Unicode MS" panose="020B0604020202020204" pitchFamily="34" charset="-128"/>
              </a:rPr>
              <a:t>Modelli teorici e metodologici dell’apprendimento</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 Laterza, Roma-Bari 2003, 72.</a:t>
            </a:r>
          </a:p>
          <a:p>
            <a:pPr marL="0" indent="0" algn="just">
              <a:buNone/>
            </a:pP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60323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Applicazione pedagogica del Costruttivismo</a:t>
            </a: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egnaposto contenuto 2"/>
          <p:cNvSpPr>
            <a:spLocks noGrp="1"/>
          </p:cNvSpPr>
          <p:nvPr>
            <p:ph idx="1"/>
          </p:nvPr>
        </p:nvSpPr>
        <p:spPr/>
        <p:txBody>
          <a:bodyPr>
            <a:normAutofit/>
          </a:bodyPr>
          <a:lstStyle/>
          <a:p>
            <a:pPr marL="0" indent="0" algn="ctr">
              <a:buNone/>
            </a:pPr>
            <a:r>
              <a:rPr lang="it-IT" sz="3200" dirty="0" smtClean="0">
                <a:latin typeface="Arial Unicode MS" panose="020B0604020202020204" pitchFamily="34" charset="-128"/>
                <a:ea typeface="Arial Unicode MS" panose="020B0604020202020204" pitchFamily="34" charset="-128"/>
                <a:cs typeface="Arial Unicode MS" panose="020B0604020202020204" pitchFamily="34" charset="-128"/>
              </a:rPr>
              <a:t>La ricaduta pedagogica del Costruttivismo</a:t>
            </a:r>
          </a:p>
          <a:p>
            <a:pPr marL="0" indent="0" algn="ctr">
              <a:buNone/>
            </a:pPr>
            <a:r>
              <a:rPr lang="it-IT" sz="3200" dirty="0" smtClean="0">
                <a:latin typeface="Arial Unicode MS" panose="020B0604020202020204" pitchFamily="34" charset="-128"/>
                <a:ea typeface="Arial Unicode MS" panose="020B0604020202020204" pitchFamily="34" charset="-128"/>
                <a:cs typeface="Arial Unicode MS" panose="020B0604020202020204" pitchFamily="34" charset="-128"/>
              </a:rPr>
              <a:t>prende il nome di </a:t>
            </a:r>
          </a:p>
          <a:p>
            <a:pPr marL="0" indent="0" algn="ctr">
              <a:buNone/>
            </a:pPr>
            <a:r>
              <a:rPr lang="it-IT" sz="40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Modello Costruttivista</a:t>
            </a:r>
          </a:p>
          <a:p>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57492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Caratteristiche del </a:t>
            </a:r>
            <a:b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br>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Modello Costruttivista</a:t>
            </a: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egnaposto contenuto 2"/>
          <p:cNvSpPr>
            <a:spLocks noGrp="1"/>
          </p:cNvSpPr>
          <p:nvPr>
            <p:ph idx="1"/>
          </p:nvPr>
        </p:nvSpPr>
        <p:spPr/>
        <p:txBody>
          <a:bodyPr>
            <a:normAutofit/>
          </a:bodyPr>
          <a:lstStyle/>
          <a:p>
            <a:pPr marL="0" indent="0" algn="ctr">
              <a:buNone/>
            </a:pPr>
            <a:r>
              <a:rPr lang="it-IT" sz="2000" dirty="0" smtClean="0">
                <a:latin typeface="Arial Unicode MS" panose="020B0604020202020204" pitchFamily="34" charset="-128"/>
                <a:ea typeface="Arial Unicode MS" panose="020B0604020202020204" pitchFamily="34" charset="-128"/>
                <a:cs typeface="Arial Unicode MS" panose="020B0604020202020204" pitchFamily="34" charset="-128"/>
              </a:rPr>
              <a:t>Il processo di insegnamento parte quindi dalla considerazione che ogni alunno, all’ingresso a scuola, possiede delle ipotesi del mondo. </a:t>
            </a:r>
          </a:p>
          <a:p>
            <a:pPr marL="0" indent="0" algn="just">
              <a:buNone/>
            </a:pPr>
            <a:r>
              <a:rPr lang="it-IT" sz="2000" dirty="0" smtClean="0">
                <a:latin typeface="Arial Unicode MS" panose="020B0604020202020204" pitchFamily="34" charset="-128"/>
                <a:ea typeface="Arial Unicode MS" panose="020B0604020202020204" pitchFamily="34" charset="-128"/>
                <a:cs typeface="Arial Unicode MS" panose="020B0604020202020204" pitchFamily="34" charset="-128"/>
              </a:rPr>
              <a:t>«Bisogna, infatti, riconoscere che nell’ambito dei processi di apprendimento/insegnamento si ha sempre a che fare con soggetti i quali portano con sé un sostanziale bagaglio di conoscenza riconosciuta come adeguata e viabile e, pertanto conservata e reificata. Generalmente questo bagaglio, agli occhi di chi lo ha costruito, non sembra richiedere ulteriori modifiche e adattamenti», </a:t>
            </a:r>
            <a:r>
              <a:rPr lang="it-IT" sz="2000" cap="small" dirty="0">
                <a:latin typeface="Arial Unicode MS" panose="020B0604020202020204" pitchFamily="34" charset="-128"/>
                <a:ea typeface="Arial Unicode MS" panose="020B0604020202020204" pitchFamily="34" charset="-128"/>
                <a:cs typeface="Arial Unicode MS" panose="020B0604020202020204" pitchFamily="34" charset="-128"/>
              </a:rPr>
              <a:t>f. </a:t>
            </a:r>
            <a:r>
              <a:rPr lang="it-IT" sz="2000" cap="small" dirty="0" err="1" smtClean="0">
                <a:latin typeface="Arial Unicode MS" panose="020B0604020202020204" pitchFamily="34" charset="-128"/>
                <a:ea typeface="Arial Unicode MS" panose="020B0604020202020204" pitchFamily="34" charset="-128"/>
                <a:cs typeface="Arial Unicode MS" panose="020B0604020202020204" pitchFamily="34" charset="-128"/>
              </a:rPr>
              <a:t>santoianni</a:t>
            </a:r>
            <a:r>
              <a:rPr lang="it-IT" sz="2000" cap="small" dirty="0" smtClean="0">
                <a:latin typeface="Arial Unicode MS" panose="020B0604020202020204" pitchFamily="34" charset="-128"/>
                <a:ea typeface="Arial Unicode MS" panose="020B0604020202020204" pitchFamily="34" charset="-128"/>
                <a:cs typeface="Arial Unicode MS" panose="020B0604020202020204" pitchFamily="34" charset="-128"/>
              </a:rPr>
              <a:t>- m</a:t>
            </a:r>
            <a:r>
              <a:rPr lang="it-IT" sz="2000" cap="small" dirty="0">
                <a:latin typeface="Arial Unicode MS" panose="020B0604020202020204" pitchFamily="34" charset="-128"/>
                <a:ea typeface="Arial Unicode MS" panose="020B0604020202020204" pitchFamily="34" charset="-128"/>
                <a:cs typeface="Arial Unicode MS" panose="020B0604020202020204" pitchFamily="34" charset="-128"/>
              </a:rPr>
              <a:t>. striano</a:t>
            </a:r>
            <a:r>
              <a:rPr lang="it-IT"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it-IT" sz="2000" i="1" dirty="0">
                <a:latin typeface="Arial Unicode MS" panose="020B0604020202020204" pitchFamily="34" charset="-128"/>
                <a:ea typeface="Arial Unicode MS" panose="020B0604020202020204" pitchFamily="34" charset="-128"/>
                <a:cs typeface="Arial Unicode MS" panose="020B0604020202020204" pitchFamily="34" charset="-128"/>
              </a:rPr>
              <a:t>Modelli teorici e metodologici dell’apprendimento</a:t>
            </a:r>
            <a:r>
              <a:rPr lang="it-IT" sz="2000" dirty="0">
                <a:latin typeface="Arial Unicode MS" panose="020B0604020202020204" pitchFamily="34" charset="-128"/>
                <a:ea typeface="Arial Unicode MS" panose="020B0604020202020204" pitchFamily="34" charset="-128"/>
                <a:cs typeface="Arial Unicode MS" panose="020B0604020202020204" pitchFamily="34" charset="-128"/>
              </a:rPr>
              <a:t>, Laterza, Roma-Bari 2003, </a:t>
            </a:r>
            <a:r>
              <a:rPr lang="it-IT" sz="2000" dirty="0" smtClean="0">
                <a:latin typeface="Arial Unicode MS" panose="020B0604020202020204" pitchFamily="34" charset="-128"/>
                <a:ea typeface="Arial Unicode MS" panose="020B0604020202020204" pitchFamily="34" charset="-128"/>
                <a:cs typeface="Arial Unicode MS" panose="020B0604020202020204" pitchFamily="34" charset="-128"/>
              </a:rPr>
              <a:t>74.</a:t>
            </a:r>
            <a:endParaRPr lang="it-IT"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it-IT" sz="20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51653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Caratteristiche del </a:t>
            </a:r>
            <a:b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br>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Modello Costruttivista</a:t>
            </a: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egnaposto contenuto 2"/>
          <p:cNvSpPr>
            <a:spLocks noGrp="1"/>
          </p:cNvSpPr>
          <p:nvPr>
            <p:ph idx="1"/>
          </p:nvPr>
        </p:nvSpPr>
        <p:spPr/>
        <p:txBody>
          <a:bodyPr>
            <a:normAutofit fontScale="92500" lnSpcReduction="10000"/>
          </a:bodyPr>
          <a:lstStyle/>
          <a:p>
            <a:pPr marL="0" indent="0" algn="ctr">
              <a:buNone/>
            </a:pPr>
            <a:r>
              <a:rPr lang="it-IT" sz="2000" dirty="0" smtClean="0">
                <a:latin typeface="Arial Unicode MS" panose="020B0604020202020204" pitchFamily="34" charset="-128"/>
                <a:ea typeface="Arial Unicode MS" panose="020B0604020202020204" pitchFamily="34" charset="-128"/>
                <a:cs typeface="Arial Unicode MS" panose="020B0604020202020204" pitchFamily="34" charset="-128"/>
              </a:rPr>
              <a:t>Il processo di apprendimento consiste nella decostruzione delle ipotesi del mondo, poco viabili, che il soggetto </a:t>
            </a:r>
            <a:r>
              <a:rPr lang="it-IT" sz="2000" dirty="0" smtClean="0">
                <a:latin typeface="Arial Unicode MS" panose="020B0604020202020204" pitchFamily="34" charset="-128"/>
                <a:ea typeface="Arial Unicode MS" panose="020B0604020202020204" pitchFamily="34" charset="-128"/>
                <a:cs typeface="Arial Unicode MS" panose="020B0604020202020204" pitchFamily="34" charset="-128"/>
              </a:rPr>
              <a:t>ha elaborato</a:t>
            </a:r>
            <a:r>
              <a:rPr lang="it-IT" sz="20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it-IT" sz="2000" dirty="0" smtClean="0">
                <a:latin typeface="Arial Unicode MS" panose="020B0604020202020204" pitchFamily="34" charset="-128"/>
                <a:ea typeface="Arial Unicode MS" panose="020B0604020202020204" pitchFamily="34" charset="-128"/>
                <a:cs typeface="Arial Unicode MS" panose="020B0604020202020204" pitchFamily="34" charset="-128"/>
              </a:rPr>
              <a:t>e nella costruzione di nuove ipotesi della realtà che garantiscano un migliore adattamento. </a:t>
            </a:r>
          </a:p>
          <a:p>
            <a:pPr marL="0" indent="0" algn="just">
              <a:buNone/>
            </a:pPr>
            <a:r>
              <a:rPr lang="it-IT" sz="2000" dirty="0" smtClean="0">
                <a:latin typeface="Arial Unicode MS" panose="020B0604020202020204" pitchFamily="34" charset="-128"/>
                <a:ea typeface="Arial Unicode MS" panose="020B0604020202020204" pitchFamily="34" charset="-128"/>
                <a:cs typeface="Arial Unicode MS" panose="020B0604020202020204" pitchFamily="34" charset="-128"/>
              </a:rPr>
              <a:t>«I processi educativi non hanno la funzione di colmare il divario tra quanto il soggetto conosce (o non conosce) e quanto si ritiene dovrebbe conoscere attraverso la trasmissione di strutture di conoscenza codificate e organizzate. […] si tratta, piuttosto, di operare in funzione della trasformazione di precedenti strutture di conoscenza prodotte nell’ambito dell’agire e del conoscere individuali, </a:t>
            </a:r>
            <a:r>
              <a:rPr lang="it-IT" sz="2000" i="1" dirty="0" smtClean="0">
                <a:latin typeface="Arial Unicode MS" panose="020B0604020202020204" pitchFamily="34" charset="-128"/>
                <a:ea typeface="Arial Unicode MS" panose="020B0604020202020204" pitchFamily="34" charset="-128"/>
                <a:cs typeface="Arial Unicode MS" panose="020B0604020202020204" pitchFamily="34" charset="-128"/>
              </a:rPr>
              <a:t>facendo leva sul riconoscimento autoriflessivo dell’inadeguatezza di tali strutture </a:t>
            </a:r>
            <a:r>
              <a:rPr lang="it-IT" sz="2000" dirty="0" smtClean="0">
                <a:latin typeface="Arial Unicode MS" panose="020B0604020202020204" pitchFamily="34" charset="-128"/>
                <a:ea typeface="Arial Unicode MS" panose="020B0604020202020204" pitchFamily="34" charset="-128"/>
                <a:cs typeface="Arial Unicode MS" panose="020B0604020202020204" pitchFamily="34" charset="-128"/>
              </a:rPr>
              <a:t>di fronte a nuove sollecitazioni ambientali», </a:t>
            </a:r>
            <a:r>
              <a:rPr lang="it-IT" sz="2000" cap="small" dirty="0">
                <a:latin typeface="Arial Unicode MS" panose="020B0604020202020204" pitchFamily="34" charset="-128"/>
                <a:ea typeface="Arial Unicode MS" panose="020B0604020202020204" pitchFamily="34" charset="-128"/>
                <a:cs typeface="Arial Unicode MS" panose="020B0604020202020204" pitchFamily="34" charset="-128"/>
              </a:rPr>
              <a:t>f. </a:t>
            </a:r>
            <a:r>
              <a:rPr lang="it-IT" sz="2000" cap="small" dirty="0" err="1" smtClean="0">
                <a:latin typeface="Arial Unicode MS" panose="020B0604020202020204" pitchFamily="34" charset="-128"/>
                <a:ea typeface="Arial Unicode MS" panose="020B0604020202020204" pitchFamily="34" charset="-128"/>
                <a:cs typeface="Arial Unicode MS" panose="020B0604020202020204" pitchFamily="34" charset="-128"/>
              </a:rPr>
              <a:t>santoianni</a:t>
            </a:r>
            <a:r>
              <a:rPr lang="it-IT" sz="2000" cap="small" dirty="0" smtClean="0">
                <a:latin typeface="Arial Unicode MS" panose="020B0604020202020204" pitchFamily="34" charset="-128"/>
                <a:ea typeface="Arial Unicode MS" panose="020B0604020202020204" pitchFamily="34" charset="-128"/>
                <a:cs typeface="Arial Unicode MS" panose="020B0604020202020204" pitchFamily="34" charset="-128"/>
              </a:rPr>
              <a:t>- m</a:t>
            </a:r>
            <a:r>
              <a:rPr lang="it-IT" sz="2000" cap="small" dirty="0">
                <a:latin typeface="Arial Unicode MS" panose="020B0604020202020204" pitchFamily="34" charset="-128"/>
                <a:ea typeface="Arial Unicode MS" panose="020B0604020202020204" pitchFamily="34" charset="-128"/>
                <a:cs typeface="Arial Unicode MS" panose="020B0604020202020204" pitchFamily="34" charset="-128"/>
              </a:rPr>
              <a:t>. striano</a:t>
            </a:r>
            <a:r>
              <a:rPr lang="it-IT"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it-IT" sz="2000" i="1" dirty="0">
                <a:latin typeface="Arial Unicode MS" panose="020B0604020202020204" pitchFamily="34" charset="-128"/>
                <a:ea typeface="Arial Unicode MS" panose="020B0604020202020204" pitchFamily="34" charset="-128"/>
                <a:cs typeface="Arial Unicode MS" panose="020B0604020202020204" pitchFamily="34" charset="-128"/>
              </a:rPr>
              <a:t>Modelli teorici e metodologici dell’apprendimento</a:t>
            </a:r>
            <a:r>
              <a:rPr lang="it-IT" sz="2000" dirty="0">
                <a:latin typeface="Arial Unicode MS" panose="020B0604020202020204" pitchFamily="34" charset="-128"/>
                <a:ea typeface="Arial Unicode MS" panose="020B0604020202020204" pitchFamily="34" charset="-128"/>
                <a:cs typeface="Arial Unicode MS" panose="020B0604020202020204" pitchFamily="34" charset="-128"/>
              </a:rPr>
              <a:t>, Laterza, Roma-Bari 2003, </a:t>
            </a:r>
            <a:r>
              <a:rPr lang="it-IT" sz="2000" dirty="0" smtClean="0">
                <a:latin typeface="Arial Unicode MS" panose="020B0604020202020204" pitchFamily="34" charset="-128"/>
                <a:ea typeface="Arial Unicode MS" panose="020B0604020202020204" pitchFamily="34" charset="-128"/>
                <a:cs typeface="Arial Unicode MS" panose="020B0604020202020204" pitchFamily="34" charset="-128"/>
              </a:rPr>
              <a:t>74-75.</a:t>
            </a:r>
            <a:endParaRPr lang="it-IT"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it-IT" sz="20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277169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Caratteristiche del </a:t>
            </a:r>
            <a:b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br>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Modello Costruttivista</a:t>
            </a: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egnaposto contenuto 2"/>
          <p:cNvSpPr>
            <a:spLocks noGrp="1"/>
          </p:cNvSpPr>
          <p:nvPr>
            <p:ph idx="1"/>
          </p:nvPr>
        </p:nvSpPr>
        <p:spPr/>
        <p:txBody>
          <a:bodyPr>
            <a:normAutofit/>
          </a:bodyPr>
          <a:lstStyle/>
          <a:p>
            <a:pPr marL="0" indent="0" algn="ctr">
              <a:buNone/>
            </a:pPr>
            <a:r>
              <a:rPr lang="it-IT" sz="2000" dirty="0" smtClean="0">
                <a:latin typeface="Arial Unicode MS" panose="020B0604020202020204" pitchFamily="34" charset="-128"/>
                <a:ea typeface="Arial Unicode MS" panose="020B0604020202020204" pitchFamily="34" charset="-128"/>
                <a:cs typeface="Arial Unicode MS" panose="020B0604020202020204" pitchFamily="34" charset="-128"/>
              </a:rPr>
              <a:t>Il processo di insegnamento deve creare situazioni di </a:t>
            </a:r>
            <a:r>
              <a:rPr lang="it-IT" sz="2000" i="1" dirty="0" smtClean="0">
                <a:latin typeface="Arial Unicode MS" panose="020B0604020202020204" pitchFamily="34" charset="-128"/>
                <a:ea typeface="Arial Unicode MS" panose="020B0604020202020204" pitchFamily="34" charset="-128"/>
                <a:cs typeface="Arial Unicode MS" panose="020B0604020202020204" pitchFamily="34" charset="-128"/>
              </a:rPr>
              <a:t>messa alla prova </a:t>
            </a:r>
            <a:r>
              <a:rPr lang="it-IT" sz="2000" dirty="0" smtClean="0">
                <a:latin typeface="Arial Unicode MS" panose="020B0604020202020204" pitchFamily="34" charset="-128"/>
                <a:ea typeface="Arial Unicode MS" panose="020B0604020202020204" pitchFamily="34" charset="-128"/>
                <a:cs typeface="Arial Unicode MS" panose="020B0604020202020204" pitchFamily="34" charset="-128"/>
              </a:rPr>
              <a:t>delle ipotesi del mondo di cui sono portatori gli alunni </a:t>
            </a:r>
          </a:p>
          <a:p>
            <a:pPr marL="0" indent="0" algn="just">
              <a:buNone/>
            </a:pPr>
            <a:r>
              <a:rPr lang="it-IT" sz="2000" dirty="0" smtClean="0">
                <a:latin typeface="Arial Unicode MS" panose="020B0604020202020204" pitchFamily="34" charset="-128"/>
                <a:ea typeface="Arial Unicode MS" panose="020B0604020202020204" pitchFamily="34" charset="-128"/>
                <a:cs typeface="Arial Unicode MS" panose="020B0604020202020204" pitchFamily="34" charset="-128"/>
              </a:rPr>
              <a:t>«Per poter attivare un nuovo processo di apprendimento è perciò imprescindibile chiamare in causa la conoscenza in questione, mettendola alla prova in situazioni ed esperienze nuove e diverse. Solo nella misura in cui il soggetto riconosce che la conoscenza preesistente è insufficiente e inadeguata a fronteggiare nuove richieste, infatti, egli manifesterà un’autentica intenzione di apprendere e costruire nuove conoscenze» </a:t>
            </a:r>
            <a:r>
              <a:rPr lang="it-IT" sz="2000" cap="small" dirty="0" smtClean="0">
                <a:latin typeface="Arial Unicode MS" panose="020B0604020202020204" pitchFamily="34" charset="-128"/>
                <a:ea typeface="Arial Unicode MS" panose="020B0604020202020204" pitchFamily="34" charset="-128"/>
                <a:cs typeface="Arial Unicode MS" panose="020B0604020202020204" pitchFamily="34" charset="-128"/>
              </a:rPr>
              <a:t>f</a:t>
            </a:r>
            <a:r>
              <a:rPr lang="it-IT" sz="2000" cap="small"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it-IT" sz="2000" cap="small" dirty="0" err="1" smtClean="0">
                <a:latin typeface="Arial Unicode MS" panose="020B0604020202020204" pitchFamily="34" charset="-128"/>
                <a:ea typeface="Arial Unicode MS" panose="020B0604020202020204" pitchFamily="34" charset="-128"/>
                <a:cs typeface="Arial Unicode MS" panose="020B0604020202020204" pitchFamily="34" charset="-128"/>
              </a:rPr>
              <a:t>santoianni</a:t>
            </a:r>
            <a:r>
              <a:rPr lang="it-IT" sz="2000" cap="small" dirty="0" smtClean="0">
                <a:latin typeface="Arial Unicode MS" panose="020B0604020202020204" pitchFamily="34" charset="-128"/>
                <a:ea typeface="Arial Unicode MS" panose="020B0604020202020204" pitchFamily="34" charset="-128"/>
                <a:cs typeface="Arial Unicode MS" panose="020B0604020202020204" pitchFamily="34" charset="-128"/>
              </a:rPr>
              <a:t>- m</a:t>
            </a:r>
            <a:r>
              <a:rPr lang="it-IT" sz="2000" cap="small" dirty="0">
                <a:latin typeface="Arial Unicode MS" panose="020B0604020202020204" pitchFamily="34" charset="-128"/>
                <a:ea typeface="Arial Unicode MS" panose="020B0604020202020204" pitchFamily="34" charset="-128"/>
                <a:cs typeface="Arial Unicode MS" panose="020B0604020202020204" pitchFamily="34" charset="-128"/>
              </a:rPr>
              <a:t>. striano</a:t>
            </a:r>
            <a:r>
              <a:rPr lang="it-IT"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it-IT" sz="2000" i="1" dirty="0">
                <a:latin typeface="Arial Unicode MS" panose="020B0604020202020204" pitchFamily="34" charset="-128"/>
                <a:ea typeface="Arial Unicode MS" panose="020B0604020202020204" pitchFamily="34" charset="-128"/>
                <a:cs typeface="Arial Unicode MS" panose="020B0604020202020204" pitchFamily="34" charset="-128"/>
              </a:rPr>
              <a:t>Modelli teorici e metodologici dell’apprendimento</a:t>
            </a:r>
            <a:r>
              <a:rPr lang="it-IT" sz="2000" dirty="0">
                <a:latin typeface="Arial Unicode MS" panose="020B0604020202020204" pitchFamily="34" charset="-128"/>
                <a:ea typeface="Arial Unicode MS" panose="020B0604020202020204" pitchFamily="34" charset="-128"/>
                <a:cs typeface="Arial Unicode MS" panose="020B0604020202020204" pitchFamily="34" charset="-128"/>
              </a:rPr>
              <a:t>, Laterza, Roma-Bari 2003, </a:t>
            </a:r>
            <a:r>
              <a:rPr lang="it-IT" sz="2000" dirty="0" smtClean="0">
                <a:latin typeface="Arial Unicode MS" panose="020B0604020202020204" pitchFamily="34" charset="-128"/>
                <a:ea typeface="Arial Unicode MS" panose="020B0604020202020204" pitchFamily="34" charset="-128"/>
                <a:cs typeface="Arial Unicode MS" panose="020B0604020202020204" pitchFamily="34" charset="-128"/>
              </a:rPr>
              <a:t>74.</a:t>
            </a:r>
            <a:endParaRPr lang="it-IT"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it-IT" sz="20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247440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Caratteristiche del </a:t>
            </a:r>
            <a:b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br>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Modello Costruttivista</a:t>
            </a: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egnaposto contenuto 2"/>
          <p:cNvSpPr>
            <a:spLocks noGrp="1"/>
          </p:cNvSpPr>
          <p:nvPr>
            <p:ph idx="1"/>
          </p:nvPr>
        </p:nvSpPr>
        <p:spPr/>
        <p:txBody>
          <a:bodyPr>
            <a:normAutofit/>
          </a:bodyPr>
          <a:lstStyle/>
          <a:p>
            <a:pPr marL="0" indent="0" algn="ctr">
              <a:buNone/>
            </a:pPr>
            <a:r>
              <a:rPr lang="it-IT" sz="2000" dirty="0" smtClean="0">
                <a:latin typeface="Arial Unicode MS" panose="020B0604020202020204" pitchFamily="34" charset="-128"/>
                <a:ea typeface="Arial Unicode MS" panose="020B0604020202020204" pitchFamily="34" charset="-128"/>
                <a:cs typeface="Arial Unicode MS" panose="020B0604020202020204" pitchFamily="34" charset="-128"/>
              </a:rPr>
              <a:t>Il processo di </a:t>
            </a:r>
            <a:r>
              <a:rPr lang="it-IT" sz="2000" dirty="0" smtClean="0">
                <a:latin typeface="Arial Unicode MS" panose="020B0604020202020204" pitchFamily="34" charset="-128"/>
                <a:ea typeface="Arial Unicode MS" panose="020B0604020202020204" pitchFamily="34" charset="-128"/>
                <a:cs typeface="Arial Unicode MS" panose="020B0604020202020204" pitchFamily="34" charset="-128"/>
              </a:rPr>
              <a:t>insegnamento, </a:t>
            </a:r>
            <a:r>
              <a:rPr lang="it-IT" sz="2000" dirty="0" smtClean="0">
                <a:latin typeface="Arial Unicode MS" panose="020B0604020202020204" pitchFamily="34" charset="-128"/>
                <a:ea typeface="Arial Unicode MS" panose="020B0604020202020204" pitchFamily="34" charset="-128"/>
                <a:cs typeface="Arial Unicode MS" panose="020B0604020202020204" pitchFamily="34" charset="-128"/>
              </a:rPr>
              <a:t>dopo la fase di messa alla prova, può indicare le discipline come ipotesi del mondo viabili e adattive.</a:t>
            </a:r>
          </a:p>
          <a:p>
            <a:pPr marL="0" indent="0" algn="just">
              <a:buNone/>
            </a:pPr>
            <a:r>
              <a:rPr lang="it-IT" sz="2000" dirty="0" smtClean="0">
                <a:latin typeface="Arial Unicode MS" panose="020B0604020202020204" pitchFamily="34" charset="-128"/>
                <a:ea typeface="Arial Unicode MS" panose="020B0604020202020204" pitchFamily="34" charset="-128"/>
                <a:cs typeface="Arial Unicode MS" panose="020B0604020202020204" pitchFamily="34" charset="-128"/>
              </a:rPr>
              <a:t>«Conoscenze rigidamente formalizzate o ipotesi e strutture di conoscenza elaborate da altri soggetti in altri contesti e situazioni risulteranno, quindi, prive di interesse e di utilità, a meno che non siano riconosciute come adeguate e funzionali a particolari esigenze adattive emergenti da specifiche configurazioni esperienziali alle quali la precedente conoscenza del soggetto non è risultata in grado di rispondere» </a:t>
            </a:r>
            <a:r>
              <a:rPr lang="it-IT" sz="2000" cap="small" dirty="0" smtClean="0">
                <a:latin typeface="Arial Unicode MS" panose="020B0604020202020204" pitchFamily="34" charset="-128"/>
                <a:ea typeface="Arial Unicode MS" panose="020B0604020202020204" pitchFamily="34" charset="-128"/>
                <a:cs typeface="Arial Unicode MS" panose="020B0604020202020204" pitchFamily="34" charset="-128"/>
              </a:rPr>
              <a:t>f</a:t>
            </a:r>
            <a:r>
              <a:rPr lang="it-IT" sz="2000" cap="small"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it-IT" sz="2000" cap="small" dirty="0" err="1" smtClean="0">
                <a:latin typeface="Arial Unicode MS" panose="020B0604020202020204" pitchFamily="34" charset="-128"/>
                <a:ea typeface="Arial Unicode MS" panose="020B0604020202020204" pitchFamily="34" charset="-128"/>
                <a:cs typeface="Arial Unicode MS" panose="020B0604020202020204" pitchFamily="34" charset="-128"/>
              </a:rPr>
              <a:t>santoianni</a:t>
            </a:r>
            <a:r>
              <a:rPr lang="it-IT" sz="2000" cap="small" dirty="0" smtClean="0">
                <a:latin typeface="Arial Unicode MS" panose="020B0604020202020204" pitchFamily="34" charset="-128"/>
                <a:ea typeface="Arial Unicode MS" panose="020B0604020202020204" pitchFamily="34" charset="-128"/>
                <a:cs typeface="Arial Unicode MS" panose="020B0604020202020204" pitchFamily="34" charset="-128"/>
              </a:rPr>
              <a:t>- m</a:t>
            </a:r>
            <a:r>
              <a:rPr lang="it-IT" sz="2000" cap="small" dirty="0">
                <a:latin typeface="Arial Unicode MS" panose="020B0604020202020204" pitchFamily="34" charset="-128"/>
                <a:ea typeface="Arial Unicode MS" panose="020B0604020202020204" pitchFamily="34" charset="-128"/>
                <a:cs typeface="Arial Unicode MS" panose="020B0604020202020204" pitchFamily="34" charset="-128"/>
              </a:rPr>
              <a:t>. striano</a:t>
            </a:r>
            <a:r>
              <a:rPr lang="it-IT"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it-IT" sz="2000" i="1" dirty="0">
                <a:latin typeface="Arial Unicode MS" panose="020B0604020202020204" pitchFamily="34" charset="-128"/>
                <a:ea typeface="Arial Unicode MS" panose="020B0604020202020204" pitchFamily="34" charset="-128"/>
                <a:cs typeface="Arial Unicode MS" panose="020B0604020202020204" pitchFamily="34" charset="-128"/>
              </a:rPr>
              <a:t>Modelli teorici e metodologici dell’apprendimento</a:t>
            </a:r>
            <a:r>
              <a:rPr lang="it-IT" sz="2000" dirty="0">
                <a:latin typeface="Arial Unicode MS" panose="020B0604020202020204" pitchFamily="34" charset="-128"/>
                <a:ea typeface="Arial Unicode MS" panose="020B0604020202020204" pitchFamily="34" charset="-128"/>
                <a:cs typeface="Arial Unicode MS" panose="020B0604020202020204" pitchFamily="34" charset="-128"/>
              </a:rPr>
              <a:t>, Laterza, Roma-Bari 2003, </a:t>
            </a:r>
            <a:r>
              <a:rPr lang="it-IT" sz="2000" dirty="0" smtClean="0">
                <a:latin typeface="Arial Unicode MS" panose="020B0604020202020204" pitchFamily="34" charset="-128"/>
                <a:ea typeface="Arial Unicode MS" panose="020B0604020202020204" pitchFamily="34" charset="-128"/>
                <a:cs typeface="Arial Unicode MS" panose="020B0604020202020204" pitchFamily="34" charset="-128"/>
              </a:rPr>
              <a:t>75.</a:t>
            </a:r>
            <a:endParaRPr lang="it-IT"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it-IT" sz="20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274730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Criticità del </a:t>
            </a:r>
            <a:b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br>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Modello Costruttivista</a:t>
            </a: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egnaposto contenuto 2"/>
          <p:cNvSpPr>
            <a:spLocks noGrp="1"/>
          </p:cNvSpPr>
          <p:nvPr>
            <p:ph idx="1"/>
          </p:nvPr>
        </p:nvSpPr>
        <p:spPr/>
        <p:txBody>
          <a:bodyPr>
            <a:normAutofit fontScale="70000" lnSpcReduction="20000"/>
          </a:bodyPr>
          <a:lstStyle/>
          <a:p>
            <a:pPr algn="just"/>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Il processo di costruzione delle ipotesi del mondo è individuale e </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soggettivo </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e non tiene conto dell’ambiente di vita del soggetto, della cultura e del contesto di appartenenza. Ogni individuo quindi costruisce le proprie ipotesi del mondo, adattive e viabili, in totale solitudine: questa situazione potrebbe generare problemi di comunicazione e negoziazione dei significati all’interno delle relazioni!</a:t>
            </a: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 «Nella prospettiva costruttivista la soggettività rappresenta un imprescindibile punto di partenza. Ciò implica, sul piano pedagogico, una necessaria focalizzazione sul soggetto, sulla sua configurazione cognitiva, sulle strutture di conoscenza di cui dispone ed a cui fa riferimento; […] il costruttivismo radicale si è innestato in una preesistente e consolidata tradizione individualista presente nella ricerca psicologica sin dalle origini e su queste basi l’impostazione costruttivista derivata dall’epistemologia genetica piagetiana […] ha dato luogo ad un costruttivismo in solitudine», </a:t>
            </a:r>
            <a:r>
              <a:rPr lang="it-IT" cap="small" dirty="0">
                <a:latin typeface="Arial Unicode MS" panose="020B0604020202020204" pitchFamily="34" charset="-128"/>
                <a:ea typeface="Arial Unicode MS" panose="020B0604020202020204" pitchFamily="34" charset="-128"/>
                <a:cs typeface="Arial Unicode MS" panose="020B0604020202020204" pitchFamily="34" charset="-128"/>
              </a:rPr>
              <a:t>f. </a:t>
            </a:r>
            <a:r>
              <a:rPr lang="it-IT" cap="small" dirty="0" err="1" smtClean="0">
                <a:latin typeface="Arial Unicode MS" panose="020B0604020202020204" pitchFamily="34" charset="-128"/>
                <a:ea typeface="Arial Unicode MS" panose="020B0604020202020204" pitchFamily="34" charset="-128"/>
                <a:cs typeface="Arial Unicode MS" panose="020B0604020202020204" pitchFamily="34" charset="-128"/>
              </a:rPr>
              <a:t>santoianni</a:t>
            </a:r>
            <a:r>
              <a:rPr lang="it-IT" cap="small" smtClean="0">
                <a:latin typeface="Arial Unicode MS" panose="020B0604020202020204" pitchFamily="34" charset="-128"/>
                <a:ea typeface="Arial Unicode MS" panose="020B0604020202020204" pitchFamily="34" charset="-128"/>
                <a:cs typeface="Arial Unicode MS" panose="020B0604020202020204" pitchFamily="34" charset="-128"/>
              </a:rPr>
              <a:t>- m</a:t>
            </a:r>
            <a:r>
              <a:rPr lang="it-IT" cap="small" dirty="0">
                <a:latin typeface="Arial Unicode MS" panose="020B0604020202020204" pitchFamily="34" charset="-128"/>
                <a:ea typeface="Arial Unicode MS" panose="020B0604020202020204" pitchFamily="34" charset="-128"/>
                <a:cs typeface="Arial Unicode MS" panose="020B0604020202020204" pitchFamily="34" charset="-128"/>
              </a:rPr>
              <a:t>. striano</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it-IT" i="1" dirty="0">
                <a:latin typeface="Arial Unicode MS" panose="020B0604020202020204" pitchFamily="34" charset="-128"/>
                <a:ea typeface="Arial Unicode MS" panose="020B0604020202020204" pitchFamily="34" charset="-128"/>
                <a:cs typeface="Arial Unicode MS" panose="020B0604020202020204" pitchFamily="34" charset="-128"/>
              </a:rPr>
              <a:t>Modelli teorici e metodologici dell’apprendimento</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 Laterza, Roma-Bari 2003, </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77.</a:t>
            </a:r>
          </a:p>
          <a:p>
            <a:pPr algn="just"/>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300387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smtClean="0">
                <a:latin typeface="Comic Sans MS" panose="030F0702030302020204" pitchFamily="66" charset="0"/>
              </a:rPr>
              <a:t>Il Costruttivismo</a:t>
            </a:r>
            <a:endParaRPr lang="it-IT" dirty="0">
              <a:latin typeface="Comic Sans MS" panose="030F0702030302020204" pitchFamily="66" charset="0"/>
            </a:endParaRPr>
          </a:p>
        </p:txBody>
      </p:sp>
      <p:sp>
        <p:nvSpPr>
          <p:cNvPr id="3" name="Segnaposto contenuto 2"/>
          <p:cNvSpPr>
            <a:spLocks noGrp="1"/>
          </p:cNvSpPr>
          <p:nvPr>
            <p:ph idx="1"/>
          </p:nvPr>
        </p:nvSpPr>
        <p:spPr/>
        <p:txBody>
          <a:bodyPr>
            <a:normAutofit fontScale="92500" lnSpcReduction="10000"/>
          </a:bodyPr>
          <a:lstStyle/>
          <a:p>
            <a:pPr marL="0" indent="0" algn="ctr">
              <a:buNone/>
            </a:pPr>
            <a:r>
              <a:rPr lang="it-IT" u="sng" dirty="0" smtClean="0">
                <a:latin typeface="Arial Unicode MS" panose="020B0604020202020204" pitchFamily="34" charset="-128"/>
                <a:ea typeface="Arial Unicode MS" panose="020B0604020202020204" pitchFamily="34" charset="-128"/>
                <a:cs typeface="Arial Unicode MS" panose="020B0604020202020204" pitchFamily="34" charset="-128"/>
              </a:rPr>
              <a:t>Che cosa è?</a:t>
            </a:r>
          </a:p>
          <a:p>
            <a:pPr algn="just"/>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Una corrente della psicologia nata grazie agli studi di J. </a:t>
            </a:r>
            <a:r>
              <a:rPr lang="it-IT" dirty="0" err="1" smtClean="0">
                <a:latin typeface="Arial Unicode MS" panose="020B0604020202020204" pitchFamily="34" charset="-128"/>
                <a:ea typeface="Arial Unicode MS" panose="020B0604020202020204" pitchFamily="34" charset="-128"/>
                <a:cs typeface="Arial Unicode MS" panose="020B0604020202020204" pitchFamily="34" charset="-128"/>
              </a:rPr>
              <a:t>Piaget</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 e alla sua epistemologia genetica.</a:t>
            </a:r>
          </a:p>
          <a:p>
            <a:pPr algn="just"/>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«Con il costruttivismo piagetiano si chiarisce, infatti, che il luogo della conoscenza non si situa né nel soggetto né nell’oggetto ma nell’interazione tra il soggetto e l’oggetto. Nessuno dei due precede l’altro, ma l’uno e l’altro, incontrandosi, rendono possibile l’emergere della conoscenza», </a:t>
            </a:r>
            <a:r>
              <a:rPr lang="it-IT" cap="small" dirty="0">
                <a:latin typeface="Arial Unicode MS" panose="020B0604020202020204" pitchFamily="34" charset="-128"/>
                <a:ea typeface="Arial Unicode MS" panose="020B0604020202020204" pitchFamily="34" charset="-128"/>
                <a:cs typeface="Arial Unicode MS" panose="020B0604020202020204" pitchFamily="34" charset="-128"/>
              </a:rPr>
              <a:t>f. </a:t>
            </a:r>
            <a:r>
              <a:rPr lang="it-IT" cap="small" dirty="0" err="1" smtClean="0">
                <a:latin typeface="Arial Unicode MS" panose="020B0604020202020204" pitchFamily="34" charset="-128"/>
                <a:ea typeface="Arial Unicode MS" panose="020B0604020202020204" pitchFamily="34" charset="-128"/>
                <a:cs typeface="Arial Unicode MS" panose="020B0604020202020204" pitchFamily="34" charset="-128"/>
              </a:rPr>
              <a:t>santoianni</a:t>
            </a:r>
            <a:r>
              <a:rPr lang="it-IT" cap="small" dirty="0" smtClean="0">
                <a:latin typeface="Arial Unicode MS" panose="020B0604020202020204" pitchFamily="34" charset="-128"/>
                <a:ea typeface="Arial Unicode MS" panose="020B0604020202020204" pitchFamily="34" charset="-128"/>
                <a:cs typeface="Arial Unicode MS" panose="020B0604020202020204" pitchFamily="34" charset="-128"/>
              </a:rPr>
              <a:t>- m</a:t>
            </a:r>
            <a:r>
              <a:rPr lang="it-IT" cap="small" dirty="0">
                <a:latin typeface="Arial Unicode MS" panose="020B0604020202020204" pitchFamily="34" charset="-128"/>
                <a:ea typeface="Arial Unicode MS" panose="020B0604020202020204" pitchFamily="34" charset="-128"/>
                <a:cs typeface="Arial Unicode MS" panose="020B0604020202020204" pitchFamily="34" charset="-128"/>
              </a:rPr>
              <a:t>. striano</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it-IT" i="1" dirty="0">
                <a:latin typeface="Arial Unicode MS" panose="020B0604020202020204" pitchFamily="34" charset="-128"/>
                <a:ea typeface="Arial Unicode MS" panose="020B0604020202020204" pitchFamily="34" charset="-128"/>
                <a:cs typeface="Arial Unicode MS" panose="020B0604020202020204" pitchFamily="34" charset="-128"/>
              </a:rPr>
              <a:t>Modelli teorici e metodologici dell’apprendimento</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 Laterza, Roma-Bari 2003, </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70.</a:t>
            </a: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408447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Precursori del Costruttivismo:</a:t>
            </a:r>
            <a:b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br>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Strutturalismo senza genesi</a:t>
            </a: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egnaposto contenuto 2"/>
          <p:cNvSpPr>
            <a:spLocks noGrp="1"/>
          </p:cNvSpPr>
          <p:nvPr>
            <p:ph idx="1"/>
          </p:nvPr>
        </p:nvSpPr>
        <p:spPr/>
        <p:txBody>
          <a:bodyPr>
            <a:normAutofit/>
          </a:bodyPr>
          <a:lstStyle/>
          <a:p>
            <a:pPr marL="0" indent="0" algn="just">
              <a:buNone/>
            </a:pP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La linea di pensiero definita </a:t>
            </a:r>
            <a:r>
              <a:rPr lang="it-IT" i="1" dirty="0" err="1" smtClean="0">
                <a:latin typeface="Arial Unicode MS" panose="020B0604020202020204" pitchFamily="34" charset="-128"/>
                <a:ea typeface="Arial Unicode MS" panose="020B0604020202020204" pitchFamily="34" charset="-128"/>
                <a:cs typeface="Arial Unicode MS" panose="020B0604020202020204" pitchFamily="34" charset="-128"/>
              </a:rPr>
              <a:t>Endogenica</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 riteneva che lo sviluppo dell’uomo fosse da attribuire a fattori interni legati al patrimonio genetico presente alla nascita.</a:t>
            </a:r>
          </a:p>
          <a:p>
            <a:pPr marL="0" indent="0" algn="just">
              <a:buNone/>
            </a:pP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Il processo del conoscere era spiegato facendo ricorso alle categorie innate presenti, sin dalla nascita, nella mente di ogni uomo.</a:t>
            </a:r>
          </a:p>
          <a:p>
            <a:pPr marL="0" indent="0" algn="just">
              <a:buNone/>
            </a:pP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20142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Precursori del Costruttivismo:</a:t>
            </a:r>
            <a:b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br>
            <a:r>
              <a:rPr lang="it-IT" dirty="0" err="1" smtClean="0">
                <a:latin typeface="Comic Sans MS" panose="030F0702030302020204" pitchFamily="66" charset="0"/>
                <a:ea typeface="Arial Unicode MS" panose="020B0604020202020204" pitchFamily="34" charset="-128"/>
                <a:cs typeface="Arial Unicode MS" panose="020B0604020202020204" pitchFamily="34" charset="-128"/>
              </a:rPr>
              <a:t>Genetismo</a:t>
            </a:r>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 senza strutture</a:t>
            </a: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egnaposto contenuto 2"/>
          <p:cNvSpPr>
            <a:spLocks noGrp="1"/>
          </p:cNvSpPr>
          <p:nvPr>
            <p:ph idx="1"/>
          </p:nvPr>
        </p:nvSpPr>
        <p:spPr/>
        <p:txBody>
          <a:bodyPr>
            <a:normAutofit/>
          </a:bodyPr>
          <a:lstStyle/>
          <a:p>
            <a:pPr marL="0" indent="0" algn="just">
              <a:buNone/>
            </a:pP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La linea di pensiero definita </a:t>
            </a:r>
            <a:r>
              <a:rPr lang="it-IT" i="1" dirty="0" err="1" smtClean="0">
                <a:latin typeface="Arial Unicode MS" panose="020B0604020202020204" pitchFamily="34" charset="-128"/>
                <a:ea typeface="Arial Unicode MS" panose="020B0604020202020204" pitchFamily="34" charset="-128"/>
                <a:cs typeface="Arial Unicode MS" panose="020B0604020202020204" pitchFamily="34" charset="-128"/>
              </a:rPr>
              <a:t>Esogenica</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 riteneva che lo sviluppo dell’uomo fosse da attribuire a fattori esterni quali esperienze, ambiente e cultura di appartenenza.</a:t>
            </a:r>
          </a:p>
          <a:p>
            <a:pPr marL="0" indent="0" algn="just">
              <a:buNone/>
            </a:pP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Il processo del conoscere era spiegato facendo ricorso all’esperienza che si incideva nella mente dell’uomo vista come tabula rasa.</a:t>
            </a:r>
          </a:p>
          <a:p>
            <a:pPr marL="0" indent="0" algn="just">
              <a:buNone/>
            </a:pP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361547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Precursori del Costruttivismo:</a:t>
            </a:r>
            <a:b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br>
            <a:r>
              <a:rPr lang="it-IT" i="1" dirty="0" smtClean="0">
                <a:latin typeface="Comic Sans MS" panose="030F0702030302020204" pitchFamily="66" charset="0"/>
                <a:ea typeface="Arial Unicode MS" panose="020B0604020202020204" pitchFamily="34" charset="-128"/>
                <a:cs typeface="Arial Unicode MS" panose="020B0604020202020204" pitchFamily="34" charset="-128"/>
              </a:rPr>
              <a:t>La Formazione di biologo di J. </a:t>
            </a:r>
            <a:r>
              <a:rPr lang="it-IT" i="1" dirty="0" err="1" smtClean="0">
                <a:latin typeface="Comic Sans MS" panose="030F0702030302020204" pitchFamily="66" charset="0"/>
                <a:ea typeface="Arial Unicode MS" panose="020B0604020202020204" pitchFamily="34" charset="-128"/>
                <a:cs typeface="Arial Unicode MS" panose="020B0604020202020204" pitchFamily="34" charset="-128"/>
              </a:rPr>
              <a:t>Piaget</a:t>
            </a:r>
            <a:endParaRPr lang="it-IT" i="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egnaposto contenuto 2"/>
          <p:cNvSpPr>
            <a:spLocks noGrp="1"/>
          </p:cNvSpPr>
          <p:nvPr>
            <p:ph idx="1"/>
          </p:nvPr>
        </p:nvSpPr>
        <p:spPr/>
        <p:txBody>
          <a:bodyPr>
            <a:normAutofit fontScale="92500"/>
          </a:bodyPr>
          <a:lstStyle/>
          <a:p>
            <a:pPr marL="0" indent="0" algn="just">
              <a:buNone/>
            </a:pP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«L’approccio di </a:t>
            </a:r>
            <a:r>
              <a:rPr lang="it-IT" dirty="0" err="1" smtClean="0">
                <a:latin typeface="Arial Unicode MS" panose="020B0604020202020204" pitchFamily="34" charset="-128"/>
                <a:ea typeface="Arial Unicode MS" panose="020B0604020202020204" pitchFamily="34" charset="-128"/>
                <a:cs typeface="Arial Unicode MS" panose="020B0604020202020204" pitchFamily="34" charset="-128"/>
              </a:rPr>
              <a:t>Piaget</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 ai problemi della psicologia riflette la sua formazione di biologo: infatti, prima di dedicarsi allo studio dell’uomo, </a:t>
            </a:r>
            <a:r>
              <a:rPr lang="it-IT" dirty="0" err="1" smtClean="0">
                <a:latin typeface="Arial Unicode MS" panose="020B0604020202020204" pitchFamily="34" charset="-128"/>
                <a:ea typeface="Arial Unicode MS" panose="020B0604020202020204" pitchFamily="34" charset="-128"/>
                <a:cs typeface="Arial Unicode MS" panose="020B0604020202020204" pitchFamily="34" charset="-128"/>
              </a:rPr>
              <a:t>Piaget</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 si interessò dei molluschi e il suo concetto di adattamento all’ambiente parte da lì […] era convinto che il problema delle relazioni tra organismo e ambiente si poneva anche nel campo della conoscenza…come problema delle relazioni tra il soggetto pensante e gli oggetti della sua esperienza…il mio scopo era quello di scoprire una sorta di embriologia dell’intelligenza</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it-IT" cap="small" dirty="0" smtClean="0">
                <a:latin typeface="Arial Unicode MS" panose="020B0604020202020204" pitchFamily="34" charset="-128"/>
                <a:ea typeface="Arial Unicode MS" panose="020B0604020202020204" pitchFamily="34" charset="-128"/>
                <a:cs typeface="Arial Unicode MS" panose="020B0604020202020204" pitchFamily="34" charset="-128"/>
              </a:rPr>
              <a:t>l</a:t>
            </a:r>
            <a:r>
              <a:rPr lang="it-IT" cap="small"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it-IT" cap="small" dirty="0" err="1" smtClean="0">
                <a:latin typeface="Arial Unicode MS" panose="020B0604020202020204" pitchFamily="34" charset="-128"/>
                <a:ea typeface="Arial Unicode MS" panose="020B0604020202020204" pitchFamily="34" charset="-128"/>
                <a:cs typeface="Arial Unicode MS" panose="020B0604020202020204" pitchFamily="34" charset="-128"/>
              </a:rPr>
              <a:t>trisciuzzi</a:t>
            </a:r>
            <a:r>
              <a:rPr lang="it-IT" cap="small"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it-IT" cap="small"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it-IT" cap="small" dirty="0" err="1" smtClean="0">
                <a:latin typeface="Arial Unicode MS" panose="020B0604020202020204" pitchFamily="34" charset="-128"/>
                <a:ea typeface="Arial Unicode MS" panose="020B0604020202020204" pitchFamily="34" charset="-128"/>
                <a:cs typeface="Arial Unicode MS" panose="020B0604020202020204" pitchFamily="34" charset="-128"/>
              </a:rPr>
              <a:t>cur</a:t>
            </a:r>
            <a:r>
              <a:rPr lang="it-IT" cap="small"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it-IT" i="1" dirty="0">
                <a:latin typeface="Arial Unicode MS" panose="020B0604020202020204" pitchFamily="34" charset="-128"/>
                <a:ea typeface="Arial Unicode MS" panose="020B0604020202020204" pitchFamily="34" charset="-128"/>
                <a:cs typeface="Arial Unicode MS" panose="020B0604020202020204" pitchFamily="34" charset="-128"/>
              </a:rPr>
              <a:t>P</a:t>
            </a:r>
            <a:r>
              <a:rPr lang="it-IT" i="1" dirty="0" smtClean="0">
                <a:latin typeface="Arial Unicode MS" panose="020B0604020202020204" pitchFamily="34" charset="-128"/>
                <a:ea typeface="Arial Unicode MS" panose="020B0604020202020204" pitchFamily="34" charset="-128"/>
                <a:cs typeface="Arial Unicode MS" panose="020B0604020202020204" pitchFamily="34" charset="-128"/>
              </a:rPr>
              <a:t>sicologia Educazione Apprendimento. Manuale di Psicopedagogia</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 Giunti, Firenze 1991, 347.</a:t>
            </a: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318791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Il Costruttivismo secondo J. </a:t>
            </a:r>
            <a:r>
              <a:rPr lang="it-IT" dirty="0" err="1" smtClean="0">
                <a:latin typeface="Comic Sans MS" panose="030F0702030302020204" pitchFamily="66" charset="0"/>
                <a:ea typeface="Arial Unicode MS" panose="020B0604020202020204" pitchFamily="34" charset="-128"/>
                <a:cs typeface="Arial Unicode MS" panose="020B0604020202020204" pitchFamily="34" charset="-128"/>
              </a:rPr>
              <a:t>Piaget</a:t>
            </a:r>
            <a:endParaRPr lang="it-IT" i="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egnaposto contenuto 2"/>
          <p:cNvSpPr>
            <a:spLocks noGrp="1"/>
          </p:cNvSpPr>
          <p:nvPr>
            <p:ph idx="1"/>
          </p:nvPr>
        </p:nvSpPr>
        <p:spPr/>
        <p:txBody>
          <a:bodyPr>
            <a:normAutofit fontScale="85000" lnSpcReduction="20000"/>
          </a:bodyPr>
          <a:lstStyle/>
          <a:p>
            <a:pPr marL="0" indent="0" algn="just">
              <a:buNone/>
            </a:pP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«Con J. </a:t>
            </a:r>
            <a:r>
              <a:rPr lang="it-IT" dirty="0" err="1" smtClean="0">
                <a:latin typeface="Arial Unicode MS" panose="020B0604020202020204" pitchFamily="34" charset="-128"/>
                <a:ea typeface="Arial Unicode MS" panose="020B0604020202020204" pitchFamily="34" charset="-128"/>
                <a:cs typeface="Arial Unicode MS" panose="020B0604020202020204" pitchFamily="34" charset="-128"/>
              </a:rPr>
              <a:t>Piaget</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 si realizza una prima mediazione tra </a:t>
            </a:r>
            <a:r>
              <a:rPr lang="it-IT" i="1" dirty="0" smtClean="0">
                <a:latin typeface="Arial Unicode MS" panose="020B0604020202020204" pitchFamily="34" charset="-128"/>
                <a:ea typeface="Arial Unicode MS" panose="020B0604020202020204" pitchFamily="34" charset="-128"/>
                <a:cs typeface="Arial Unicode MS" panose="020B0604020202020204" pitchFamily="34" charset="-128"/>
              </a:rPr>
              <a:t>mente </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e </a:t>
            </a:r>
            <a:r>
              <a:rPr lang="it-IT" i="1" dirty="0" smtClean="0">
                <a:latin typeface="Arial Unicode MS" panose="020B0604020202020204" pitchFamily="34" charset="-128"/>
                <a:ea typeface="Arial Unicode MS" panose="020B0604020202020204" pitchFamily="34" charset="-128"/>
                <a:cs typeface="Arial Unicode MS" panose="020B0604020202020204" pitchFamily="34" charset="-128"/>
              </a:rPr>
              <a:t>mondo esterno</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 In tal senso vengono superate tanto le </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concezioni </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psicologiche più radicalmente </a:t>
            </a:r>
            <a:r>
              <a:rPr lang="it-IT" dirty="0" err="1" smtClean="0">
                <a:latin typeface="Arial Unicode MS" panose="020B0604020202020204" pitchFamily="34" charset="-128"/>
                <a:ea typeface="Arial Unicode MS" panose="020B0604020202020204" pitchFamily="34" charset="-128"/>
                <a:cs typeface="Arial Unicode MS" panose="020B0604020202020204" pitchFamily="34" charset="-128"/>
              </a:rPr>
              <a:t>preformiste</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 (che sostengono la presenza nella mente di principi o idee innate, presupponendo l’esistenza nel soggetto di strutture cognitive a priori) quanto le concezioni ambientaliste (che fanno derivare i contenuti della mente dall’esperienza, sottovalutando l’attività del soggetto nella costruzione delle conoscenze. […] Se è vero che il funzionamento dell’intelligenza possiede una base geneticamente vincolata, è vero, allo stesso modo, che l’intelligenza produce la costruzione delle </a:t>
            </a:r>
            <a:r>
              <a:rPr lang="it-IT" i="1" dirty="0" smtClean="0">
                <a:latin typeface="Arial Unicode MS" panose="020B0604020202020204" pitchFamily="34" charset="-128"/>
                <a:ea typeface="Arial Unicode MS" panose="020B0604020202020204" pitchFamily="34" charset="-128"/>
                <a:cs typeface="Arial Unicode MS" panose="020B0604020202020204" pitchFamily="34" charset="-128"/>
              </a:rPr>
              <a:t>strutture della cognizione</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 solo nel corso delle esperienze concretamente effettuate dal soggetto a contatto con gli oggetti e le persone del proprio </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ambiente», </a:t>
            </a:r>
            <a:r>
              <a:rPr lang="it-IT" cap="small" dirty="0" smtClean="0">
                <a:latin typeface="Arial Unicode MS" panose="020B0604020202020204" pitchFamily="34" charset="-128"/>
                <a:ea typeface="Arial Unicode MS" panose="020B0604020202020204" pitchFamily="34" charset="-128"/>
                <a:cs typeface="Arial Unicode MS" panose="020B0604020202020204" pitchFamily="34" charset="-128"/>
              </a:rPr>
              <a:t>f. </a:t>
            </a:r>
            <a:r>
              <a:rPr lang="it-IT" cap="small" dirty="0" err="1" smtClean="0">
                <a:latin typeface="Arial Unicode MS" panose="020B0604020202020204" pitchFamily="34" charset="-128"/>
                <a:ea typeface="Arial Unicode MS" panose="020B0604020202020204" pitchFamily="34" charset="-128"/>
                <a:cs typeface="Arial Unicode MS" panose="020B0604020202020204" pitchFamily="34" charset="-128"/>
              </a:rPr>
              <a:t>frabboni</a:t>
            </a:r>
            <a:r>
              <a:rPr lang="it-IT" cap="small" dirty="0" smtClean="0">
                <a:latin typeface="Arial Unicode MS" panose="020B0604020202020204" pitchFamily="34" charset="-128"/>
                <a:ea typeface="Arial Unicode MS" panose="020B0604020202020204" pitchFamily="34" charset="-128"/>
                <a:cs typeface="Arial Unicode MS" panose="020B0604020202020204" pitchFamily="34" charset="-128"/>
              </a:rPr>
              <a:t>- f</a:t>
            </a:r>
            <a:r>
              <a:rPr lang="it-IT" cap="small" dirty="0" smtClean="0">
                <a:latin typeface="Arial Unicode MS" panose="020B0604020202020204" pitchFamily="34" charset="-128"/>
                <a:ea typeface="Arial Unicode MS" panose="020B0604020202020204" pitchFamily="34" charset="-128"/>
                <a:cs typeface="Arial Unicode MS" panose="020B0604020202020204" pitchFamily="34" charset="-128"/>
              </a:rPr>
              <a:t>. pinto minerva</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it-IT" i="1" dirty="0">
                <a:latin typeface="Arial Unicode MS" panose="020B0604020202020204" pitchFamily="34" charset="-128"/>
                <a:ea typeface="Arial Unicode MS" panose="020B0604020202020204" pitchFamily="34" charset="-128"/>
                <a:cs typeface="Arial Unicode MS" panose="020B0604020202020204" pitchFamily="34" charset="-128"/>
              </a:rPr>
              <a:t>Manuale di pedagogia e didattica</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 Laterza, Roma-Bari 2018, </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303.</a:t>
            </a: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421682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Il Costruttivismo secondo J. </a:t>
            </a:r>
            <a:r>
              <a:rPr lang="it-IT" dirty="0" err="1" smtClean="0">
                <a:latin typeface="Comic Sans MS" panose="030F0702030302020204" pitchFamily="66" charset="0"/>
                <a:ea typeface="Arial Unicode MS" panose="020B0604020202020204" pitchFamily="34" charset="-128"/>
                <a:cs typeface="Arial Unicode MS" panose="020B0604020202020204" pitchFamily="34" charset="-128"/>
              </a:rPr>
              <a:t>Piaget</a:t>
            </a:r>
            <a:endParaRPr lang="it-IT" i="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egnaposto contenuto 2"/>
          <p:cNvSpPr>
            <a:spLocks noGrp="1"/>
          </p:cNvSpPr>
          <p:nvPr>
            <p:ph idx="1"/>
          </p:nvPr>
        </p:nvSpPr>
        <p:spPr/>
        <p:txBody>
          <a:bodyPr>
            <a:normAutofit/>
          </a:bodyPr>
          <a:lstStyle/>
          <a:p>
            <a:pPr marL="0" indent="0" algn="ctr">
              <a:buNone/>
            </a:pP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J. </a:t>
            </a:r>
            <a:r>
              <a:rPr lang="it-IT" dirty="0" err="1" smtClean="0">
                <a:latin typeface="Arial Unicode MS" panose="020B0604020202020204" pitchFamily="34" charset="-128"/>
                <a:ea typeface="Arial Unicode MS" panose="020B0604020202020204" pitchFamily="34" charset="-128"/>
                <a:cs typeface="Arial Unicode MS" panose="020B0604020202020204" pitchFamily="34" charset="-128"/>
              </a:rPr>
              <a:t>Piaget</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 è il teorico dell’</a:t>
            </a:r>
            <a:r>
              <a:rPr lang="it-IT" i="1" dirty="0" smtClean="0">
                <a:latin typeface="Arial Unicode MS" panose="020B0604020202020204" pitchFamily="34" charset="-128"/>
                <a:ea typeface="Arial Unicode MS" panose="020B0604020202020204" pitchFamily="34" charset="-128"/>
                <a:cs typeface="Arial Unicode MS" panose="020B0604020202020204" pitchFamily="34" charset="-128"/>
              </a:rPr>
              <a:t>Epistemologia </a:t>
            </a:r>
            <a:r>
              <a:rPr lang="it-IT" i="1" dirty="0" smtClean="0">
                <a:latin typeface="Arial Unicode MS" panose="020B0604020202020204" pitchFamily="34" charset="-128"/>
                <a:ea typeface="Arial Unicode MS" panose="020B0604020202020204" pitchFamily="34" charset="-128"/>
                <a:cs typeface="Arial Unicode MS" panose="020B0604020202020204" pitchFamily="34" charset="-128"/>
              </a:rPr>
              <a:t>Genetica</a:t>
            </a: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buFontTx/>
              <a:buChar char="-"/>
            </a:pP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l’</a:t>
            </a:r>
            <a:r>
              <a:rPr lang="it-IT" i="1" dirty="0" smtClean="0">
                <a:latin typeface="Arial Unicode MS" panose="020B0604020202020204" pitchFamily="34" charset="-128"/>
                <a:ea typeface="Arial Unicode MS" panose="020B0604020202020204" pitchFamily="34" charset="-128"/>
                <a:cs typeface="Arial Unicode MS" panose="020B0604020202020204" pitchFamily="34" charset="-128"/>
              </a:rPr>
              <a:t>Epistemologia</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 è la scienza che studia le relazioni che intercorrono tra il soggetto pensante e gli oggetti che incontra nel mondo e di cui fa </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esperienza; l’intelligenza dell’uomo è definita attraverso l’evoluzione delle strutture logiche che definiscono le capacità mentali e che hanno il loro culmine nel raggiungimento della logica formale. </a:t>
            </a: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310099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Il Costruttivismo secondo J. </a:t>
            </a:r>
            <a:r>
              <a:rPr lang="it-IT" dirty="0" err="1" smtClean="0">
                <a:latin typeface="Comic Sans MS" panose="030F0702030302020204" pitchFamily="66" charset="0"/>
                <a:ea typeface="Arial Unicode MS" panose="020B0604020202020204" pitchFamily="34" charset="-128"/>
                <a:cs typeface="Arial Unicode MS" panose="020B0604020202020204" pitchFamily="34" charset="-128"/>
              </a:rPr>
              <a:t>Piaget</a:t>
            </a:r>
            <a:endParaRPr lang="it-IT" i="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egnaposto contenuto 2"/>
          <p:cNvSpPr>
            <a:spLocks noGrp="1"/>
          </p:cNvSpPr>
          <p:nvPr>
            <p:ph idx="1"/>
          </p:nvPr>
        </p:nvSpPr>
        <p:spPr/>
        <p:txBody>
          <a:bodyPr>
            <a:normAutofit fontScale="85000" lnSpcReduction="20000"/>
          </a:bodyPr>
          <a:lstStyle/>
          <a:p>
            <a:pPr marL="0" indent="0" algn="ctr">
              <a:buNone/>
            </a:pP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J. </a:t>
            </a:r>
            <a:r>
              <a:rPr lang="it-IT" dirty="0" err="1" smtClean="0">
                <a:latin typeface="Arial Unicode MS" panose="020B0604020202020204" pitchFamily="34" charset="-128"/>
                <a:ea typeface="Arial Unicode MS" panose="020B0604020202020204" pitchFamily="34" charset="-128"/>
                <a:cs typeface="Arial Unicode MS" panose="020B0604020202020204" pitchFamily="34" charset="-128"/>
              </a:rPr>
              <a:t>Piaget</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 è il teorico dell’</a:t>
            </a:r>
            <a:r>
              <a:rPr lang="it-IT" i="1" dirty="0" smtClean="0">
                <a:latin typeface="Arial Unicode MS" panose="020B0604020202020204" pitchFamily="34" charset="-128"/>
                <a:ea typeface="Arial Unicode MS" panose="020B0604020202020204" pitchFamily="34" charset="-128"/>
                <a:cs typeface="Arial Unicode MS" panose="020B0604020202020204" pitchFamily="34" charset="-128"/>
              </a:rPr>
              <a:t>Epistemologia </a:t>
            </a:r>
            <a:r>
              <a:rPr lang="it-IT" i="1" dirty="0" smtClean="0">
                <a:latin typeface="Arial Unicode MS" panose="020B0604020202020204" pitchFamily="34" charset="-128"/>
                <a:ea typeface="Arial Unicode MS" panose="020B0604020202020204" pitchFamily="34" charset="-128"/>
                <a:cs typeface="Arial Unicode MS" panose="020B0604020202020204" pitchFamily="34" charset="-128"/>
              </a:rPr>
              <a:t>Genetica</a:t>
            </a: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r>
              <a:rPr lang="it-IT" i="1" dirty="0">
                <a:latin typeface="Arial Unicode MS" panose="020B0604020202020204" pitchFamily="34" charset="-128"/>
                <a:ea typeface="Arial Unicode MS" panose="020B0604020202020204" pitchFamily="34" charset="-128"/>
                <a:cs typeface="Arial Unicode MS" panose="020B0604020202020204" pitchFamily="34" charset="-128"/>
              </a:rPr>
              <a:t>Genetica </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è un termine che deve essere intesto nel senso di genesi, </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sviluppo, inteso </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come «esito di un processo di adattamento e di azione del soggetto sull’ambiente. Tale adattamento è un continuo passaggio da situazioni di disequilibrio ad altre di equilibrio (</a:t>
            </a:r>
            <a:r>
              <a:rPr lang="it-IT" i="1" dirty="0" err="1">
                <a:latin typeface="Arial Unicode MS" panose="020B0604020202020204" pitchFamily="34" charset="-128"/>
                <a:ea typeface="Arial Unicode MS" panose="020B0604020202020204" pitchFamily="34" charset="-128"/>
                <a:cs typeface="Arial Unicode MS" panose="020B0604020202020204" pitchFamily="34" charset="-128"/>
              </a:rPr>
              <a:t>equilibrazione</a:t>
            </a:r>
            <a:r>
              <a:rPr lang="it-IT" i="1" dirty="0">
                <a:latin typeface="Arial Unicode MS" panose="020B0604020202020204" pitchFamily="34" charset="-128"/>
                <a:ea typeface="Arial Unicode MS" panose="020B0604020202020204" pitchFamily="34" charset="-128"/>
                <a:cs typeface="Arial Unicode MS" panose="020B0604020202020204" pitchFamily="34" charset="-128"/>
              </a:rPr>
              <a:t> dinamica</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 e prevede fasi di </a:t>
            </a:r>
            <a:r>
              <a:rPr lang="it-IT" i="1" dirty="0">
                <a:latin typeface="Arial Unicode MS" panose="020B0604020202020204" pitchFamily="34" charset="-128"/>
                <a:ea typeface="Arial Unicode MS" panose="020B0604020202020204" pitchFamily="34" charset="-128"/>
                <a:cs typeface="Arial Unicode MS" panose="020B0604020202020204" pitchFamily="34" charset="-128"/>
              </a:rPr>
              <a:t>assimilazione</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 (acquisizione selettiva di informazioni dall’esterno) e altre di </a:t>
            </a:r>
            <a:r>
              <a:rPr lang="it-IT" i="1" dirty="0">
                <a:latin typeface="Arial Unicode MS" panose="020B0604020202020204" pitchFamily="34" charset="-128"/>
                <a:ea typeface="Arial Unicode MS" panose="020B0604020202020204" pitchFamily="34" charset="-128"/>
                <a:cs typeface="Arial Unicode MS" panose="020B0604020202020204" pitchFamily="34" charset="-128"/>
              </a:rPr>
              <a:t>accomodamento</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 (adattamento delle nuove strutture mentali alle nuove acquisizioni). […] Assimilazione, accomodamento ed </a:t>
            </a:r>
            <a:r>
              <a:rPr lang="it-IT" dirty="0" err="1">
                <a:latin typeface="Arial Unicode MS" panose="020B0604020202020204" pitchFamily="34" charset="-128"/>
                <a:ea typeface="Arial Unicode MS" panose="020B0604020202020204" pitchFamily="34" charset="-128"/>
                <a:cs typeface="Arial Unicode MS" panose="020B0604020202020204" pitchFamily="34" charset="-128"/>
              </a:rPr>
              <a:t>equilibrazione</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 sono </a:t>
            </a:r>
            <a:r>
              <a:rPr lang="it-IT" i="1" dirty="0">
                <a:latin typeface="Arial Unicode MS" panose="020B0604020202020204" pitchFamily="34" charset="-128"/>
                <a:ea typeface="Arial Unicode MS" panose="020B0604020202020204" pitchFamily="34" charset="-128"/>
                <a:cs typeface="Arial Unicode MS" panose="020B0604020202020204" pitchFamily="34" charset="-128"/>
              </a:rPr>
              <a:t>invarianti funzionali</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 ossia delle strutture che caratterizzano sempre lo sviluppo, con le stesse modalità, indipendentemente dall’ambiente culturale e sociale in cui si vive</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it-IT" cap="small" dirty="0" smtClean="0">
                <a:latin typeface="Arial Unicode MS" panose="020B0604020202020204" pitchFamily="34" charset="-128"/>
                <a:ea typeface="Arial Unicode MS" panose="020B0604020202020204" pitchFamily="34" charset="-128"/>
                <a:cs typeface="Arial Unicode MS" panose="020B0604020202020204" pitchFamily="34" charset="-128"/>
              </a:rPr>
              <a:t>p. </a:t>
            </a:r>
            <a:r>
              <a:rPr lang="it-IT" cap="small" dirty="0" err="1" smtClean="0">
                <a:latin typeface="Arial Unicode MS" panose="020B0604020202020204" pitchFamily="34" charset="-128"/>
                <a:ea typeface="Arial Unicode MS" panose="020B0604020202020204" pitchFamily="34" charset="-128"/>
                <a:cs typeface="Arial Unicode MS" panose="020B0604020202020204" pitchFamily="34" charset="-128"/>
              </a:rPr>
              <a:t>inghilleri</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it-IT" i="1" dirty="0" smtClean="0">
                <a:latin typeface="Arial Unicode MS" panose="020B0604020202020204" pitchFamily="34" charset="-128"/>
                <a:ea typeface="Arial Unicode MS" panose="020B0604020202020204" pitchFamily="34" charset="-128"/>
                <a:cs typeface="Arial Unicode MS" panose="020B0604020202020204" pitchFamily="34" charset="-128"/>
              </a:rPr>
              <a:t>Psicologia dello sviluppo. L’evoluzione individuale e sociale nel corso della vita</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it-IT" dirty="0" err="1" smtClean="0">
                <a:latin typeface="Arial Unicode MS" panose="020B0604020202020204" pitchFamily="34" charset="-128"/>
                <a:ea typeface="Arial Unicode MS" panose="020B0604020202020204" pitchFamily="34" charset="-128"/>
                <a:cs typeface="Arial Unicode MS" panose="020B0604020202020204" pitchFamily="34" charset="-128"/>
              </a:rPr>
              <a:t>Guerini</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 Milano 2002, 44-45.</a:t>
            </a: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ctr">
              <a:buNone/>
            </a:pP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343383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Il Costruttivismo secondo J. </a:t>
            </a:r>
            <a:r>
              <a:rPr lang="it-IT" dirty="0" err="1" smtClean="0">
                <a:latin typeface="Comic Sans MS" panose="030F0702030302020204" pitchFamily="66" charset="0"/>
                <a:ea typeface="Arial Unicode MS" panose="020B0604020202020204" pitchFamily="34" charset="-128"/>
                <a:cs typeface="Arial Unicode MS" panose="020B0604020202020204" pitchFamily="34" charset="-128"/>
              </a:rPr>
              <a:t>Piaget</a:t>
            </a:r>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 tre principi</a:t>
            </a:r>
            <a:endParaRPr lang="it-IT" i="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egnaposto contenuto 2"/>
          <p:cNvSpPr>
            <a:spLocks noGrp="1"/>
          </p:cNvSpPr>
          <p:nvPr>
            <p:ph idx="1"/>
          </p:nvPr>
        </p:nvSpPr>
        <p:spPr/>
        <p:txBody>
          <a:bodyPr>
            <a:normAutofit/>
          </a:bodyPr>
          <a:lstStyle/>
          <a:p>
            <a:pPr marL="0" indent="0" algn="ctr">
              <a:buNone/>
            </a:pP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J. </a:t>
            </a:r>
            <a:r>
              <a:rPr lang="it-IT" dirty="0" err="1" smtClean="0">
                <a:latin typeface="Arial Unicode MS" panose="020B0604020202020204" pitchFamily="34" charset="-128"/>
                <a:ea typeface="Arial Unicode MS" panose="020B0604020202020204" pitchFamily="34" charset="-128"/>
                <a:cs typeface="Arial Unicode MS" panose="020B0604020202020204" pitchFamily="34" charset="-128"/>
              </a:rPr>
              <a:t>Piaget</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 è il teorico dell’</a:t>
            </a:r>
            <a:r>
              <a:rPr lang="it-IT" i="1" dirty="0" smtClean="0">
                <a:latin typeface="Arial Unicode MS" panose="020B0604020202020204" pitchFamily="34" charset="-128"/>
                <a:ea typeface="Arial Unicode MS" panose="020B0604020202020204" pitchFamily="34" charset="-128"/>
                <a:cs typeface="Arial Unicode MS" panose="020B0604020202020204" pitchFamily="34" charset="-128"/>
              </a:rPr>
              <a:t>Epistemologia </a:t>
            </a:r>
            <a:r>
              <a:rPr lang="it-IT" i="1" dirty="0" smtClean="0">
                <a:latin typeface="Arial Unicode MS" panose="020B0604020202020204" pitchFamily="34" charset="-128"/>
                <a:ea typeface="Arial Unicode MS" panose="020B0604020202020204" pitchFamily="34" charset="-128"/>
                <a:cs typeface="Arial Unicode MS" panose="020B0604020202020204" pitchFamily="34" charset="-128"/>
              </a:rPr>
              <a:t>Genetica</a:t>
            </a: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1)La conoscenza è un processo di </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costruzione di ipotesi sul mondo</a:t>
            </a: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2)La conoscenza assolve ad una funzione di adattamento</a:t>
            </a:r>
          </a:p>
          <a:p>
            <a:pPr marL="0" indent="0" algn="just">
              <a:buNone/>
            </a:pP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3)La conoscenza è Viabile </a:t>
            </a:r>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285897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1017</TotalTime>
  <Words>1730</Words>
  <Application>Microsoft Office PowerPoint</Application>
  <PresentationFormat>Widescreen</PresentationFormat>
  <Paragraphs>116</Paragraphs>
  <Slides>18</Slides>
  <Notes>17</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18</vt:i4>
      </vt:variant>
    </vt:vector>
  </HeadingPairs>
  <TitlesOfParts>
    <vt:vector size="26" baseType="lpstr">
      <vt:lpstr>Arial Unicode MS</vt:lpstr>
      <vt:lpstr>Arial</vt:lpstr>
      <vt:lpstr>Calibri</vt:lpstr>
      <vt:lpstr>Comic Sans MS</vt:lpstr>
      <vt:lpstr>Garamond</vt:lpstr>
      <vt:lpstr>Gill Sans MT</vt:lpstr>
      <vt:lpstr>Times New Roman</vt:lpstr>
      <vt:lpstr>Organico</vt:lpstr>
      <vt:lpstr>Presentazione standard di PowerPoint</vt:lpstr>
      <vt:lpstr>Il Costruttivismo</vt:lpstr>
      <vt:lpstr>Precursori del Costruttivismo: Strutturalismo senza genesi</vt:lpstr>
      <vt:lpstr>Precursori del Costruttivismo: Genetismo senza strutture</vt:lpstr>
      <vt:lpstr>Precursori del Costruttivismo: La Formazione di biologo di J. Piaget</vt:lpstr>
      <vt:lpstr>Il Costruttivismo secondo J. Piaget</vt:lpstr>
      <vt:lpstr>Il Costruttivismo secondo J. Piaget</vt:lpstr>
      <vt:lpstr>Il Costruttivismo secondo J. Piaget</vt:lpstr>
      <vt:lpstr>Il Costruttivismo secondo J. Piaget: tre principi</vt:lpstr>
      <vt:lpstr>Il Costruttivismo secondo J. Piaget: tre principi</vt:lpstr>
      <vt:lpstr>Il Costruttivismo secondo J. Piaget: tre principi</vt:lpstr>
      <vt:lpstr>Il Costruttivismo secondo J. Piaget: tre principi</vt:lpstr>
      <vt:lpstr>Applicazione pedagogica del Costruttivismo</vt:lpstr>
      <vt:lpstr>Caratteristiche del  Modello Costruttivista</vt:lpstr>
      <vt:lpstr>Caratteristiche del  Modello Costruttivista</vt:lpstr>
      <vt:lpstr>Caratteristiche del  Modello Costruttivista</vt:lpstr>
      <vt:lpstr>Caratteristiche del  Modello Costruttivista</vt:lpstr>
      <vt:lpstr>Criticità del  Modello Costruttivista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L’autismo</dc:title>
  <dc:creator>pamela speranza</dc:creator>
  <cp:lastModifiedBy>pamela speranza</cp:lastModifiedBy>
  <cp:revision>101</cp:revision>
  <dcterms:created xsi:type="dcterms:W3CDTF">2017-06-22T12:34:11Z</dcterms:created>
  <dcterms:modified xsi:type="dcterms:W3CDTF">2021-03-07T16:03:37Z</dcterms:modified>
</cp:coreProperties>
</file>