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1"/>
  </p:notesMasterIdLst>
  <p:sldIdLst>
    <p:sldId id="262" r:id="rId2"/>
    <p:sldId id="257" r:id="rId3"/>
    <p:sldId id="263" r:id="rId4"/>
    <p:sldId id="264" r:id="rId5"/>
    <p:sldId id="266" r:id="rId6"/>
    <p:sldId id="267" r:id="rId7"/>
    <p:sldId id="268" r:id="rId8"/>
    <p:sldId id="269" r:id="rId9"/>
    <p:sldId id="275" r:id="rId10"/>
    <p:sldId id="276" r:id="rId11"/>
    <p:sldId id="277" r:id="rId12"/>
    <p:sldId id="278" r:id="rId13"/>
    <p:sldId id="279" r:id="rId14"/>
    <p:sldId id="280" r:id="rId15"/>
    <p:sldId id="271" r:id="rId16"/>
    <p:sldId id="272" r:id="rId17"/>
    <p:sldId id="273" r:id="rId18"/>
    <p:sldId id="281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B59F-5479-459B-8418-597DB8EF1FDB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414A-2652-4DE3-BE4C-440318E4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01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04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72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43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34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37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46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16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59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42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8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76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6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09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12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3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66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60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414A-2652-4DE3-BE4C-440318E4150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E9B5B4-0825-4ADC-8BFF-770AB194BB98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CC9-0F9B-4CA3-8ED7-EF139E21BA2E}" type="datetime1">
              <a:rPr lang="it-IT" smtClean="0"/>
              <a:t>28/02/2021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5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0739-24A5-4BD1-9911-23ACB5B74C66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8526-6774-4292-BF94-C4EDCA3E6AE8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5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FD7-C1CD-482B-BA25-4F2525108A8A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6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D41F-58B2-4147-A5DE-A3822A59A6A9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1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71DA-C455-4BA1-BE05-9F580C587125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3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D410-FB24-4F64-8CE0-6FF4B90D93C2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4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302A-7890-4651-ADCD-DC1171547285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E4E9-4F96-4142-84EA-39A75238103B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25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CCBF-7D44-49F9-8724-5E890248C808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2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2192-35E2-438B-980F-30C1D72BE0B6}" type="datetime1">
              <a:rPr lang="it-IT" smtClean="0"/>
              <a:t>28/02/2021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2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E685-0476-4923-8D8F-C32677AB7168}" type="datetime1">
              <a:rPr lang="it-IT" smtClean="0"/>
              <a:t>28/02/2021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9570-73AE-46FC-A03B-EE5900D58809}" type="datetime1">
              <a:rPr lang="it-IT" smtClean="0"/>
              <a:t>28/02/2021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4A6C-E6FE-41CF-AE0B-DCE6B2A423DA}" type="datetime1">
              <a:rPr lang="it-IT" smtClean="0"/>
              <a:t>28/02/2021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CA0F-4C20-4B59-A719-38C8FC77B504}" type="datetime1">
              <a:rPr lang="it-IT" smtClean="0"/>
              <a:t>28/02/2021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9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5EBB-15F5-4569-AE31-5992910854FB}" type="datetime1">
              <a:rPr lang="it-IT" smtClean="0"/>
              <a:t>28/02/2021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A2269-8D68-49D0-AAA7-232AFABC26CC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25D2D-7192-441E-B59D-38062E9805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58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 di testo 2"/>
          <p:cNvSpPr txBox="1">
            <a:spLocks noChangeArrowheads="1"/>
          </p:cNvSpPr>
          <p:nvPr/>
        </p:nvSpPr>
        <p:spPr bwMode="auto">
          <a:xfrm>
            <a:off x="899592" y="0"/>
            <a:ext cx="11292408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rgbClr val="1509B7"/>
              </a:solidFill>
              <a:latin typeface="Times New Roman" pitchFamily="18" charset="0"/>
              <a:cs typeface="Arial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ISTITUTO SUPERIORE DI SCIENZE RELIGIOSE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Metodio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noProof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Siracusa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800" cap="smal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Pamela Speranza</a:t>
            </a: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Corso di Pedagogia</a:t>
            </a:r>
          </a:p>
          <a:p>
            <a:pPr lvl="2"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Cognitivismo</a:t>
            </a: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it-IT" altLang="it-IT" sz="11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ad uso degli studenti</a:t>
            </a:r>
            <a:endParaRPr lang="it-IT" altLang="it-IT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it-IT" altLang="it-IT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it-IT" altLang="it-IT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2020/21</a:t>
            </a: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lang="it-IT" altLang="it-IT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Edizioni </a:t>
            </a:r>
            <a:r>
              <a:rPr lang="it-IT" altLang="it-IT" sz="1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Metodio</a:t>
            </a:r>
          </a:p>
          <a:p>
            <a:pPr lvl="2" algn="ctr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sz="1800" dirty="0" smtClean="0">
              <a:solidFill>
                <a:srgbClr val="1509B7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lang="it-IT" altLang="it-IT" sz="11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800" dirty="0" smtClean="0">
              <a:cs typeface="Arial" charset="0"/>
            </a:endParaRPr>
          </a:p>
        </p:txBody>
      </p:sp>
      <p:sp>
        <p:nvSpPr>
          <p:cNvPr id="5" name="Casella di testo 4"/>
          <p:cNvSpPr txBox="1">
            <a:spLocks noChangeArrowheads="1"/>
          </p:cNvSpPr>
          <p:nvPr/>
        </p:nvSpPr>
        <p:spPr bwMode="auto">
          <a:xfrm>
            <a:off x="0" y="0"/>
            <a:ext cx="1454226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2000" cap="small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Pamela Speranza</a:t>
            </a: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endParaRPr lang="it-IT" sz="1600" cap="small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20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Corso di Pedagogia</a:t>
            </a:r>
            <a:r>
              <a:rPr lang="it-IT" sz="16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	</a:t>
            </a:r>
            <a:r>
              <a:rPr lang="it-IT" sz="16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	Edizioni </a:t>
            </a:r>
            <a:r>
              <a:rPr lang="it-IT" sz="1600" i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San Metodio</a:t>
            </a:r>
          </a:p>
          <a:p>
            <a:pPr lvl="1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1600" i="1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  </a:t>
            </a:r>
            <a:endParaRPr lang="it-IT" dirty="0">
              <a:cs typeface="+mn-cs"/>
            </a:endParaRPr>
          </a:p>
        </p:txBody>
      </p:sp>
      <p:pic>
        <p:nvPicPr>
          <p:cNvPr id="6" name="Immagine 1" descr="ISSR san metodio logo_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5" y="914400"/>
            <a:ext cx="1949299" cy="18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Memoria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Valutata positivamente la compatibilità tra il linguaggio dell’informazione e quello usato da noi quotidianamente, si procede a ricercare le informazioni nella memoria.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55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Memoria: la teoria </a:t>
            </a:r>
            <a:r>
              <a:rPr lang="it-IT" sz="4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multiprocesso</a:t>
            </a:r>
            <a:endParaRPr lang="it-IT" sz="4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memoria è un magazzino strutturato in varie stanze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interconesse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tra loro.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 sensoriale: sistema di memoria che trattiene l’informazione sensoriale per 1-2 secondi prima di inviarla alla memoria a breve termine;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Memoria a breve termine: sistema di memoria che trattiene l’informazione per 30 secondi e la elabora per inviarla alla memoria a lungo termine;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Memoria a lungo termine: sistema di memoria in grado di conservare le informazioni per tempi lunghissimi. 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21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Memoria: la teoria </a:t>
            </a:r>
            <a:r>
              <a:rPr lang="it-IT" sz="4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multiprocesso</a:t>
            </a:r>
            <a:endParaRPr lang="it-IT" sz="4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memoria a lungo termine è composta da: 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Conoscenze dichiarative: insieme di conoscenze, di tipo episodico o semantico, sul mondo e le sue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realtà; tali conoscenze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sono legate tra loro da reti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associative all’interno della mente.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Tali conoscenze possono essere apprese implicitamente nel nostro ambiente di vita o essere legati ad una nostra storia di vita. 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Conoscenze procedurali: conoscenze legate alle modalità con cui si fanno le cose negli ambienti di vita; tali conoscenze per essere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apprese,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richiedono esercizio e impegno nella fase dell’apprendimento, soprattutto se riguardano l’aspetto motorio. 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36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Elaborazione 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Dopo aver recuperato l’informazione nella memoria a lungo termine, le informazioni possono essere sottoposte ad elaborazione in funzione del compito richiesto dalle informazioni in input.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0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 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processo di elaborazione delle informazioni all’interno della mente è visibile attraverso la produzione simbolica o un comportamento osservabile. 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64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Applicazione pedagogica del Cognitivismo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ricaduta pedagogica del </a:t>
            </a:r>
            <a:r>
              <a:rPr lang="it-IT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it-IT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ognitivismo </a:t>
            </a:r>
            <a:endParaRPr lang="it-IT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it-IT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prende il nome di </a:t>
            </a:r>
          </a:p>
          <a:p>
            <a:pPr marL="0" indent="0" algn="ctr">
              <a:buNone/>
            </a:pPr>
            <a:r>
              <a:rPr lang="it-IT" sz="40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</a:t>
            </a:r>
            <a:r>
              <a:rPr lang="it-IT" sz="40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Significativo-Elaborativo</a:t>
            </a:r>
            <a:endParaRPr lang="it-IT" sz="4000" b="1" u="sng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9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Caratteristiche del Modello Significativo-Elaborativo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processo di apprendimento è spiegato attraverso l’analogia mente-computer per cui la mente dello studente è pari al computer nel suo funzionamento.</a:t>
            </a:r>
          </a:p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«L’apprendimento è, dunque, un processo elaborativo (di informazioni) e, con l’insegnamento, un processo organizzativo (di strategie) che si basa su meccanismo di </a:t>
            </a:r>
            <a:r>
              <a:rPr lang="it-IT" sz="20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comprensione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 di attribuzione di </a:t>
            </a:r>
            <a:r>
              <a:rPr lang="it-IT" sz="20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significati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La conoscenza priva di comprensione –cioè l’acquisizione di nozioni, dati, informazioni, priva di rielaborazione critica individuale- viene considerata di natura inferiore rispetto alla comprensione significativa e all’elaborazione di livello superiore, articolata e specializzata, non già perché viene prima ed è propedeutica (come per i comportamentisti) al pensiero astratto, ma perché il pensiero astratto è l’unica forma di operatività intellettuale ritenuta in grado di fornire soluzioni a comportamenti complessi», </a:t>
            </a:r>
            <a:r>
              <a:rPr lang="it-IT" sz="2000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sz="2000" cap="sm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sz="2000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-m. striano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sz="20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2003,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29.</a:t>
            </a:r>
            <a:endParaRPr lang="it-IT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65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Caratteristiche del Modello Significativo-Elaborativo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L’insegnamento ha quindi come obiettivo quello di favorire l’elaborazione dei contenuti (sia delle conoscenze che delle abilità procedurali) e la conservazione delle informazioni apprese nella Memoria a lungo termine dello studente attraverso la ripetizione delle informazioni stesse; deve anche potenziare le strategie di elaborazione, di memorizzazione e di recupero delle informazioni in funzione del compito. 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processo di errore è tollerato e viene imputato a due fattori: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1)Un cattivo funzionamento di uno degli elementi del pc-mente (input, codifica, memoria, elaborazione, output).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2)Una cattiva connessione tra gli elementi del pc-mente (ovvero tra input e codifica, tra codifica e memoria, tra memoria ed elaborazione, tra elaborazione ed output).</a:t>
            </a: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08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Caratteristiche del Modello Significativo-Elaborativo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processo di apprendimento è:</a:t>
            </a:r>
          </a:p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Significativo: le informazioni apprese arricchiscono la Memoria a Lungo termine.</a:t>
            </a:r>
          </a:p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Sequenziale e programmabile: le informazioni apprese rispettano il processo Input-Codifica-Memoria-Elaborazione-Output.</a:t>
            </a:r>
          </a:p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Razionale: le informazioni apprese seguono la razionalità del computer.</a:t>
            </a:r>
          </a:p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Simbolico: le informazioni apprese sono codificate attraverso il linguaggio.</a:t>
            </a:r>
          </a:p>
          <a:p>
            <a:pPr algn="just"/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Cieco al contenuto: le informazioni apprese seguono il processo Input-Codifica- Memoria-Elaborazione-Output, indipendentemente dal contenuto proposto.</a:t>
            </a: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6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Criticità del 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Significativo-Elaborativo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«Alla base del modello significativo-elaborativo dell’apprendimento vi è, dunque, l’idea dell’individuo come conoscitore e l’interpretazione pedagogica che la sottende considera il soggetto che apprende come chi non sa fatti, regole e principi; conoscenze da imparare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guardando ed ascoltando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che possono scaturire dalla mente dell’insegnante, come dai libri e dalle banche dati di un computer»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 […] Le conoscenze, in questi modelli, costituiscono un patrimonio culturale chiaro e definito, compattabile in unità insegnabili e in standard raggiungibili; un patrimonio da imparare e da ricordare, seppur in modo significativo, e non già da interpretare, da costruire e da ripensare», 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cap="smal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cap="smal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-m. striano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2003, 40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dello studente è pari ad un computer e non vengono prese in considerazione emozioni, stati d’animo o aspetti contestuali che possono facilitare o ostacolare l’apprendimento stesso.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8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Il Cognitivismo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 cosa è?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 corrente della psicologia nata ufficialmente nel 1967 in America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il testo di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U.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Neisser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Psicologia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cognitiva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diffusasi successivamente in Europa. 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«Il cognitivismo si propone di svolgere le ricerche, più che sul comportamento esterno, sui processi che avvengono all’interno della mente, nonché sul modo in cui le informazioni vengono elaborate», 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l. </a:t>
            </a:r>
            <a:r>
              <a:rPr lang="it-IT" cap="smal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trisciuzzi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it-IT" cap="smal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.)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Psicologia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Educazione Apprendimento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Manuale di Psicopedagogia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Giunti, Firenze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1991, 351.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4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Precursori del Cognitivismo: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 «Comportamentismo Intenzionale » di E.C. </a:t>
            </a:r>
            <a:r>
              <a:rPr lang="it-IT" dirty="0" err="1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Tolman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Cognitivismo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nasceva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 Comportamentismo di terza generazione: 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teorici,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 oggi noi definiamo appartenenti alla corrente del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cognitivismo,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ritenevano di aver dato vita alla terza stagione del comportamentismo.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E.C.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Tolman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studiò i processi di apprendimento dei criceti messi nel labirinto e sottolineò tre aspetti:</a:t>
            </a: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L’animale si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costruiva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 mappa cognitiva per uscire dal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labirinto.</a:t>
            </a: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Questa mappa cognitiva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 variabile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interveniente tra lo stimolo e la risposta, avveniva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dentro la mente e non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essere osservata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direttamente.</a:t>
            </a: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AutoNum type="arabicParenR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comportamento del criceto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guidato dalle intenzioni, ovvero dalla volontà di raggiungere l’obiettivo di uscire dal labirinto. 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Precursori del Cognitivismo: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i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Piani e </a:t>
            </a:r>
            <a:r>
              <a:rPr lang="it-IT" i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struttura </a:t>
            </a:r>
            <a:r>
              <a:rPr lang="it-IT" i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 comportamento</a:t>
            </a:r>
            <a:endParaRPr lang="it-IT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Nel 1960 l’incontro occasionale a Stanford tra G.A. Miller (psicolinguista), E.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Galanter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(psicologo matematico)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K.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Pribram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(neuropsicologo)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permise la pubblicazione del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testo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Piani e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struttura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 comportamento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testo voleva essere un tentativo per identificare un oggetto di studio scientifico per la psicologia e sostituire il riflesso condizionato (incapace di spiegare in toto il comportamento complesso dell’uomo).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L’oggetto di studio fu identificato nel piano di comportamento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definito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(Test-Operate-Test-Exit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79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Precursori del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Cognitivismo: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Ricerca sull’Intelligenza Artificiale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«Sono, tuttavia, gli studi informatici e le ricerche sull’intelligenza artificiale e sui linguaggi computerizzati a suggerire alla psicologia cognitivista le prime ipotesi di modelli esplicativi del funzionamento mentale […] Volendo riprodurre artificialmente il funzionamento della mente umana, tali studi avevano fornito il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modello computazionale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della mente. Essa, come il software del computer, è un sistema di manipolazione di simboli che funziona in base alle regole della logica formale», 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cap="smal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frabboni-f.pinto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minerva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Manuale di pedagogia e didattica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Laterza, Roma-Bari 2018, 310.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4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 Cognitivismo:</a:t>
            </a:r>
            <a:b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Umana come un 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«L’approccio computazionale considerava la mente quale calcolatore elettronico sequenziale, programmabile, e operante su simboli; quale processore di elaborazione nel quale l’attività gestionale delle informazioni (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 processing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avviene in termini sistematici, razionali e logico-linguistici. L’attività del </a:t>
            </a:r>
            <a:r>
              <a:rPr lang="it-IT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mentale,era,infatti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studiata in analogia ai meccanismi elaborativi del computer, che fungeva da modello, e la nascente informatica analizzava con entusiasmo il mondo dei calcolatori, che sembrava capace di potenzialità di ragionamento e astrazione simili a quelle umane», 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it-IT" cap="small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santoianni</a:t>
            </a:r>
            <a:r>
              <a:rPr lang="it-IT" cap="sm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-m. striano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Modelli teorici e metodologici dell’apprendimento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Laterza, Roma-Bari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2003, 26-27.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13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un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 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Secondo l’approccio cognitivista la mente umana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poteva essere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così descritta: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Input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Codifica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Memoria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Elaborazione</a:t>
            </a:r>
          </a:p>
          <a:p>
            <a:pPr algn="just"/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</a:t>
            </a: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N.B. Il cognitivismo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dall’associazione input-output (stimolo-risposta), ma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voleva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capire le </a:t>
            </a:r>
            <a:r>
              <a:rPr lang="it-IT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variabili intervenienti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all’interno della mente; la psicologia cognitivista quindi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mirava a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rendere scientifica la psicologia utilizzando il linguaggio e l’approccio delle scienze informatiche. 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28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Input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informazioni provenienti dall’ambiente arrivano all’uomo attraverso gli organi di senso.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07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mente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Umana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come </a:t>
            </a:r>
            <a:r>
              <a:rPr lang="it-IT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Computer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Codifica</a:t>
            </a: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informazioni,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arrivate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attraverso gli organi di senso, vengono sottoposte ad una analisi di compatibilità linguistica.</a:t>
            </a: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4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733</TotalTime>
  <Words>1471</Words>
  <Application>Microsoft Office PowerPoint</Application>
  <PresentationFormat>Widescreen</PresentationFormat>
  <Paragraphs>167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Comic Sans MS</vt:lpstr>
      <vt:lpstr>Garamond</vt:lpstr>
      <vt:lpstr>Gill Sans MT</vt:lpstr>
      <vt:lpstr>Times New Roman</vt:lpstr>
      <vt:lpstr>Organico</vt:lpstr>
      <vt:lpstr>Presentazione standard di PowerPoint</vt:lpstr>
      <vt:lpstr>Il Cognitivismo</vt:lpstr>
      <vt:lpstr>Precursori del Cognitivismo: Il «Comportamentismo Intenzionale » di E.C. Tolman</vt:lpstr>
      <vt:lpstr>Precursori del Cognitivismo: Piani e struttura del comportamento</vt:lpstr>
      <vt:lpstr>Precursori del Cognitivismo: La Ricerca sull’Intelligenza Artificiale</vt:lpstr>
      <vt:lpstr>Il Cognitivismo: La mente Umana come un Computer</vt:lpstr>
      <vt:lpstr>La mente Umana come un Computer </vt:lpstr>
      <vt:lpstr>La mente Umana come Computer</vt:lpstr>
      <vt:lpstr>La mente Umana come Computer</vt:lpstr>
      <vt:lpstr>La mente Umana come Computer</vt:lpstr>
      <vt:lpstr>La mente Umana come Computer</vt:lpstr>
      <vt:lpstr>La mente Umana come Computer</vt:lpstr>
      <vt:lpstr>La mente Umana come Computer</vt:lpstr>
      <vt:lpstr>La mente Umana come Computer</vt:lpstr>
      <vt:lpstr>Applicazione pedagogica del Cognitivismo</vt:lpstr>
      <vt:lpstr>Caratteristiche del Modello Significativo-Elaborativo</vt:lpstr>
      <vt:lpstr>Caratteristiche del Modello Significativo-Elaborativo</vt:lpstr>
      <vt:lpstr>Caratteristiche del Modello Significativo-Elaborativo</vt:lpstr>
      <vt:lpstr>Criticità del  Modello Significativo-Elaborativo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L’autismo</dc:title>
  <dc:creator>pamela speranza</dc:creator>
  <cp:lastModifiedBy>pamela speranza</cp:lastModifiedBy>
  <cp:revision>73</cp:revision>
  <dcterms:created xsi:type="dcterms:W3CDTF">2017-06-22T12:34:11Z</dcterms:created>
  <dcterms:modified xsi:type="dcterms:W3CDTF">2021-02-28T15:52:37Z</dcterms:modified>
</cp:coreProperties>
</file>