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17"/>
  </p:notesMasterIdLst>
  <p:sldIdLst>
    <p:sldId id="262" r:id="rId2"/>
    <p:sldId id="257" r:id="rId3"/>
    <p:sldId id="263" r:id="rId4"/>
    <p:sldId id="282" r:id="rId5"/>
    <p:sldId id="295" r:id="rId6"/>
    <p:sldId id="296" r:id="rId7"/>
    <p:sldId id="297" r:id="rId8"/>
    <p:sldId id="298" r:id="rId9"/>
    <p:sldId id="283" r:id="rId10"/>
    <p:sldId id="293" r:id="rId11"/>
    <p:sldId id="271" r:id="rId12"/>
    <p:sldId id="272" r:id="rId13"/>
    <p:sldId id="290" r:id="rId14"/>
    <p:sldId id="294" r:id="rId15"/>
    <p:sldId id="274"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EB59F-5479-459B-8418-597DB8EF1FDB}" type="datetimeFigureOut">
              <a:rPr lang="it-IT" smtClean="0"/>
              <a:t>21/03/2021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A414A-2652-4DE3-BE4C-440318E4150B}" type="slidenum">
              <a:rPr lang="it-IT" smtClean="0"/>
              <a:t>‹N›</a:t>
            </a:fld>
            <a:endParaRPr lang="it-IT"/>
          </a:p>
        </p:txBody>
      </p:sp>
    </p:spTree>
    <p:extLst>
      <p:ext uri="{BB962C8B-B14F-4D97-AF65-F5344CB8AC3E}">
        <p14:creationId xmlns:p14="http://schemas.microsoft.com/office/powerpoint/2010/main" val="287901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38A414A-2652-4DE3-BE4C-440318E4150B}" type="slidenum">
              <a:rPr lang="it-IT" smtClean="0"/>
              <a:t>2</a:t>
            </a:fld>
            <a:endParaRPr lang="it-IT"/>
          </a:p>
        </p:txBody>
      </p:sp>
    </p:spTree>
    <p:extLst>
      <p:ext uri="{BB962C8B-B14F-4D97-AF65-F5344CB8AC3E}">
        <p14:creationId xmlns:p14="http://schemas.microsoft.com/office/powerpoint/2010/main" val="403904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11</a:t>
            </a:fld>
            <a:endParaRPr lang="it-IT"/>
          </a:p>
        </p:txBody>
      </p:sp>
    </p:spTree>
    <p:extLst>
      <p:ext uri="{BB962C8B-B14F-4D97-AF65-F5344CB8AC3E}">
        <p14:creationId xmlns:p14="http://schemas.microsoft.com/office/powerpoint/2010/main" val="381146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12</a:t>
            </a:fld>
            <a:endParaRPr lang="it-IT"/>
          </a:p>
        </p:txBody>
      </p:sp>
    </p:spTree>
    <p:extLst>
      <p:ext uri="{BB962C8B-B14F-4D97-AF65-F5344CB8AC3E}">
        <p14:creationId xmlns:p14="http://schemas.microsoft.com/office/powerpoint/2010/main" val="318761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13</a:t>
            </a:fld>
            <a:endParaRPr lang="it-IT"/>
          </a:p>
        </p:txBody>
      </p:sp>
    </p:spTree>
    <p:extLst>
      <p:ext uri="{BB962C8B-B14F-4D97-AF65-F5344CB8AC3E}">
        <p14:creationId xmlns:p14="http://schemas.microsoft.com/office/powerpoint/2010/main" val="399740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14</a:t>
            </a:fld>
            <a:endParaRPr lang="it-IT"/>
          </a:p>
        </p:txBody>
      </p:sp>
    </p:spTree>
    <p:extLst>
      <p:ext uri="{BB962C8B-B14F-4D97-AF65-F5344CB8AC3E}">
        <p14:creationId xmlns:p14="http://schemas.microsoft.com/office/powerpoint/2010/main" val="1951785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15</a:t>
            </a:fld>
            <a:endParaRPr lang="it-IT"/>
          </a:p>
        </p:txBody>
      </p:sp>
    </p:spTree>
    <p:extLst>
      <p:ext uri="{BB962C8B-B14F-4D97-AF65-F5344CB8AC3E}">
        <p14:creationId xmlns:p14="http://schemas.microsoft.com/office/powerpoint/2010/main" val="320278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3</a:t>
            </a:fld>
            <a:endParaRPr lang="it-IT"/>
          </a:p>
        </p:txBody>
      </p:sp>
    </p:spTree>
    <p:extLst>
      <p:ext uri="{BB962C8B-B14F-4D97-AF65-F5344CB8AC3E}">
        <p14:creationId xmlns:p14="http://schemas.microsoft.com/office/powerpoint/2010/main" val="72476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4</a:t>
            </a:fld>
            <a:endParaRPr lang="it-IT"/>
          </a:p>
        </p:txBody>
      </p:sp>
    </p:spTree>
    <p:extLst>
      <p:ext uri="{BB962C8B-B14F-4D97-AF65-F5344CB8AC3E}">
        <p14:creationId xmlns:p14="http://schemas.microsoft.com/office/powerpoint/2010/main" val="229257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5</a:t>
            </a:fld>
            <a:endParaRPr lang="it-IT"/>
          </a:p>
        </p:txBody>
      </p:sp>
    </p:spTree>
    <p:extLst>
      <p:ext uri="{BB962C8B-B14F-4D97-AF65-F5344CB8AC3E}">
        <p14:creationId xmlns:p14="http://schemas.microsoft.com/office/powerpoint/2010/main" val="302187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6</a:t>
            </a:fld>
            <a:endParaRPr lang="it-IT"/>
          </a:p>
        </p:txBody>
      </p:sp>
    </p:spTree>
    <p:extLst>
      <p:ext uri="{BB962C8B-B14F-4D97-AF65-F5344CB8AC3E}">
        <p14:creationId xmlns:p14="http://schemas.microsoft.com/office/powerpoint/2010/main" val="149314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7</a:t>
            </a:fld>
            <a:endParaRPr lang="it-IT"/>
          </a:p>
        </p:txBody>
      </p:sp>
    </p:spTree>
    <p:extLst>
      <p:ext uri="{BB962C8B-B14F-4D97-AF65-F5344CB8AC3E}">
        <p14:creationId xmlns:p14="http://schemas.microsoft.com/office/powerpoint/2010/main" val="294622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8</a:t>
            </a:fld>
            <a:endParaRPr lang="it-IT"/>
          </a:p>
        </p:txBody>
      </p:sp>
    </p:spTree>
    <p:extLst>
      <p:ext uri="{BB962C8B-B14F-4D97-AF65-F5344CB8AC3E}">
        <p14:creationId xmlns:p14="http://schemas.microsoft.com/office/powerpoint/2010/main" val="370031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9</a:t>
            </a:fld>
            <a:endParaRPr lang="it-IT"/>
          </a:p>
        </p:txBody>
      </p:sp>
    </p:spTree>
    <p:extLst>
      <p:ext uri="{BB962C8B-B14F-4D97-AF65-F5344CB8AC3E}">
        <p14:creationId xmlns:p14="http://schemas.microsoft.com/office/powerpoint/2010/main" val="327058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10</a:t>
            </a:fld>
            <a:endParaRPr lang="it-IT"/>
          </a:p>
        </p:txBody>
      </p:sp>
    </p:spTree>
    <p:extLst>
      <p:ext uri="{BB962C8B-B14F-4D97-AF65-F5344CB8AC3E}">
        <p14:creationId xmlns:p14="http://schemas.microsoft.com/office/powerpoint/2010/main" val="1433201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DE9B5B4-0825-4ADC-8BFF-770AB194BB98}" type="datetime1">
              <a:rPr lang="it-IT" smtClean="0"/>
              <a:t>21/03/2021</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59F25D2D-7192-441E-B59D-38062E9805F6}"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28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415FCC9-0F9B-4CA3-8ED7-EF139E21BA2E}" type="datetime1">
              <a:rPr lang="it-IT" smtClean="0"/>
              <a:t>21/03/2021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237055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62830739-24A5-4BD1-9911-23ACB5B74C66}" type="datetime1">
              <a:rPr lang="it-IT" smtClean="0"/>
              <a:t>21/03/2021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09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E1A8526-6774-4292-BF94-C4EDCA3E6AE8}" type="datetime1">
              <a:rPr lang="it-IT" smtClean="0"/>
              <a:t>21/03/2021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35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AA945FD7-C1CD-482B-BA25-4F2525108A8A}" type="datetime1">
              <a:rPr lang="it-IT" smtClean="0"/>
              <a:t>21/03/2021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5646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9666D41F-58B2-4147-A5DE-A3822A59A6A9}" type="datetime1">
              <a:rPr lang="it-IT" smtClean="0"/>
              <a:t>21/03/2021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12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1C3971DA-C455-4BA1-BE05-9F580C587125}" type="datetime1">
              <a:rPr lang="it-IT" smtClean="0"/>
              <a:t>21/03/2021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632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16FD410-FB24-4F64-8CE0-6FF4B90D93C2}" type="datetime1">
              <a:rPr lang="it-IT" smtClean="0"/>
              <a:t>21/03/2021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44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876302A-7890-4651-ADCD-DC1171547285}" type="datetime1">
              <a:rPr lang="it-IT" smtClean="0"/>
              <a:t>21/03/2021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55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3D9E4E9-4F96-4142-84EA-39A75238103B}" type="datetime1">
              <a:rPr lang="it-IT" smtClean="0"/>
              <a:t>21/03/2021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135225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412CCBF-7D44-49F9-8724-5E890248C808}" type="datetime1">
              <a:rPr lang="it-IT" smtClean="0"/>
              <a:t>21/03/2021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82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EF72192-35E2-438B-980F-30C1D72BE0B6}" type="datetime1">
              <a:rPr lang="it-IT" smtClean="0"/>
              <a:t>21/03/2021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424402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686E685-0476-4923-8D8F-C32677AB7168}" type="datetime1">
              <a:rPr lang="it-IT" smtClean="0"/>
              <a:t>21/03/2021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9F25D2D-7192-441E-B59D-38062E9805F6}"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1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6F5D9570-73AE-46FC-A03B-EE5900D58809}" type="datetime1">
              <a:rPr lang="it-IT" smtClean="0"/>
              <a:t>21/03/2021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F25D2D-7192-441E-B59D-38062E9805F6}"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83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44A6C-E6FE-41CF-AE0B-DCE6B2A423DA}" type="datetime1">
              <a:rPr lang="it-IT" smtClean="0"/>
              <a:t>21/03/2021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117147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AFEFCA0F-4C20-4B59-A719-38C8FC77B504}" type="datetime1">
              <a:rPr lang="it-IT" smtClean="0"/>
              <a:t>21/03/2021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69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115F5EBB-15F5-4569-AE31-5992910854FB}" type="datetime1">
              <a:rPr lang="it-IT" smtClean="0"/>
              <a:t>21/03/2021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29130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6A2269-8D68-49D0-AAA7-232AFABC26CC}" type="datetime1">
              <a:rPr lang="it-IT" smtClean="0"/>
              <a:t>21/03/2021</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F25D2D-7192-441E-B59D-38062E9805F6}" type="slidenum">
              <a:rPr lang="it-IT" smtClean="0"/>
              <a:t>‹N›</a:t>
            </a:fld>
            <a:endParaRPr lang="it-IT"/>
          </a:p>
        </p:txBody>
      </p:sp>
    </p:spTree>
    <p:extLst>
      <p:ext uri="{BB962C8B-B14F-4D97-AF65-F5344CB8AC3E}">
        <p14:creationId xmlns:p14="http://schemas.microsoft.com/office/powerpoint/2010/main" val="57458478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 di testo 2"/>
          <p:cNvSpPr txBox="1">
            <a:spLocks noChangeArrowheads="1"/>
          </p:cNvSpPr>
          <p:nvPr/>
        </p:nvSpPr>
        <p:spPr bwMode="auto">
          <a:xfrm>
            <a:off x="899592" y="0"/>
            <a:ext cx="11292408"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lvl="2" algn="ctr" eaLnBrk="1" hangingPunct="1">
              <a:spcBef>
                <a:spcPct val="0"/>
              </a:spcBef>
              <a:buClrTx/>
              <a:buSzTx/>
              <a:buFontTx/>
              <a:buNone/>
              <a:defRPr/>
            </a:pPr>
            <a:endParaRPr lang="it-IT" altLang="it-IT" sz="1800" dirty="0">
              <a:solidFill>
                <a:srgbClr val="1509B7"/>
              </a:solidFill>
              <a:latin typeface="Times New Roman" pitchFamily="18" charset="0"/>
              <a:cs typeface="Arial" charset="0"/>
            </a:endParaRPr>
          </a:p>
          <a:p>
            <a:pPr lvl="2" algn="ctr" eaLnBrk="1" hangingPunct="1">
              <a:spcBef>
                <a:spcPct val="0"/>
              </a:spcBef>
              <a:buClrTx/>
              <a:buSzTx/>
              <a:buFontTx/>
              <a:buNone/>
              <a:defRPr/>
            </a:pPr>
            <a:r>
              <a:rPr lang="it-IT" altLang="it-IT" sz="1800" dirty="0">
                <a:solidFill>
                  <a:schemeClr val="bg2">
                    <a:lumMod val="10000"/>
                  </a:schemeClr>
                </a:solidFill>
                <a:latin typeface="Times New Roman" pitchFamily="18" charset="0"/>
                <a:cs typeface="Times New Roman" pitchFamily="18" charset="0"/>
              </a:rPr>
              <a:t>ISTITUTO SUPERIORE DI SCIENZE RELIGIOSE</a:t>
            </a:r>
          </a:p>
          <a:p>
            <a:pPr lvl="2" algn="ctr" eaLnBrk="1" hangingPunct="1">
              <a:spcBef>
                <a:spcPct val="0"/>
              </a:spcBef>
              <a:buClrTx/>
              <a:buSzTx/>
              <a:buFontTx/>
              <a:buNone/>
              <a:defRPr/>
            </a:pPr>
            <a:r>
              <a:rPr lang="it-IT" altLang="it-IT" sz="1800" i="1" dirty="0">
                <a:solidFill>
                  <a:schemeClr val="bg2">
                    <a:lumMod val="10000"/>
                  </a:schemeClr>
                </a:solidFill>
                <a:latin typeface="Times New Roman" pitchFamily="18" charset="0"/>
                <a:cs typeface="Times New Roman" pitchFamily="18" charset="0"/>
              </a:rPr>
              <a:t>San Metodio</a:t>
            </a:r>
          </a:p>
          <a:p>
            <a:pPr lvl="2" algn="ctr" eaLnBrk="1" hangingPunct="1">
              <a:spcBef>
                <a:spcPct val="0"/>
              </a:spcBef>
              <a:buClrTx/>
              <a:buSzTx/>
              <a:buFontTx/>
              <a:buNone/>
              <a:defRPr/>
            </a:pPr>
            <a:endParaRPr lang="it-IT" altLang="it-IT" sz="1800" i="1" dirty="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noProof="1">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r>
              <a:rPr lang="it-IT" altLang="it-IT" sz="1800" dirty="0">
                <a:solidFill>
                  <a:schemeClr val="bg2">
                    <a:lumMod val="10000"/>
                  </a:schemeClr>
                </a:solidFill>
                <a:latin typeface="Times New Roman" pitchFamily="18" charset="0"/>
                <a:cs typeface="Times New Roman" pitchFamily="18" charset="0"/>
              </a:rPr>
              <a:t>Siracusa</a:t>
            </a:r>
          </a:p>
          <a:p>
            <a:pPr lvl="2" algn="ctr" eaLnBrk="1" hangingPunct="1">
              <a:spcBef>
                <a:spcPct val="0"/>
              </a:spcBef>
              <a:buClrTx/>
              <a:buSzTx/>
              <a:buFontTx/>
              <a:buNone/>
              <a:defRPr/>
            </a:pPr>
            <a:endParaRPr lang="it-IT" altLang="it-IT" sz="1800" dirty="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dirty="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r>
              <a:rPr lang="it-IT" altLang="it-IT" sz="1800" cap="small" dirty="0">
                <a:solidFill>
                  <a:schemeClr val="bg2">
                    <a:lumMod val="10000"/>
                  </a:schemeClr>
                </a:solidFill>
                <a:latin typeface="Times New Roman" pitchFamily="18" charset="0"/>
                <a:cs typeface="Times New Roman" pitchFamily="18" charset="0"/>
              </a:rPr>
              <a:t>Pamela Speranza</a:t>
            </a:r>
            <a:endParaRPr lang="it-IT" altLang="it-IT" sz="1800" dirty="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dirty="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r>
              <a:rPr lang="it-IT" altLang="it-IT" dirty="0">
                <a:solidFill>
                  <a:schemeClr val="bg2">
                    <a:lumMod val="10000"/>
                  </a:schemeClr>
                </a:solidFill>
                <a:latin typeface="Times New Roman" pitchFamily="18" charset="0"/>
                <a:cs typeface="Times New Roman" pitchFamily="18" charset="0"/>
              </a:rPr>
              <a:t>Corso di Pedagogia</a:t>
            </a:r>
          </a:p>
          <a:p>
            <a:pPr lvl="2" algn="ctr" eaLnBrk="1" hangingPunct="1">
              <a:spcBef>
                <a:spcPct val="0"/>
              </a:spcBef>
              <a:buClrTx/>
              <a:buSzTx/>
              <a:buFontTx/>
              <a:buNone/>
              <a:defRPr/>
            </a:pPr>
            <a:r>
              <a:rPr lang="it-IT" altLang="it-IT" sz="1600" dirty="0">
                <a:solidFill>
                  <a:schemeClr val="bg2">
                    <a:lumMod val="10000"/>
                  </a:schemeClr>
                </a:solidFill>
                <a:latin typeface="Times New Roman" pitchFamily="18" charset="0"/>
                <a:cs typeface="Times New Roman" pitchFamily="18" charset="0"/>
              </a:rPr>
              <a:t>Il Culturalismo</a:t>
            </a:r>
          </a:p>
          <a:p>
            <a:pPr lvl="2" algn="ctr" eaLnBrk="1" hangingPunct="1">
              <a:spcBef>
                <a:spcPct val="0"/>
              </a:spcBef>
              <a:spcAft>
                <a:spcPts val="1000"/>
              </a:spcAft>
              <a:buClrTx/>
              <a:buSzTx/>
              <a:buFontTx/>
              <a:buNone/>
              <a:defRPr/>
            </a:pPr>
            <a:r>
              <a:rPr lang="it-IT" altLang="it-IT" sz="1100" i="1" dirty="0">
                <a:solidFill>
                  <a:schemeClr val="bg2">
                    <a:lumMod val="10000"/>
                  </a:schemeClr>
                </a:solidFill>
                <a:latin typeface="Times New Roman" pitchFamily="18" charset="0"/>
                <a:cs typeface="Times New Roman" pitchFamily="18" charset="0"/>
              </a:rPr>
              <a:t>ad uso degli studenti</a:t>
            </a:r>
            <a:endParaRPr lang="it-IT" altLang="it-IT" i="1" dirty="0">
              <a:solidFill>
                <a:schemeClr val="bg2">
                  <a:lumMod val="10000"/>
                </a:schemeClr>
              </a:solidFill>
              <a:latin typeface="Times New Roman" pitchFamily="18" charset="0"/>
              <a:cs typeface="Times New Roman" pitchFamily="18" charset="0"/>
            </a:endParaRPr>
          </a:p>
          <a:p>
            <a:pPr lvl="2" algn="ctr" eaLnBrk="1" hangingPunct="1">
              <a:spcBef>
                <a:spcPct val="0"/>
              </a:spcBef>
              <a:spcAft>
                <a:spcPts val="1000"/>
              </a:spcAft>
              <a:buClrTx/>
              <a:buSzTx/>
              <a:buFontTx/>
              <a:buNone/>
              <a:defRPr/>
            </a:pPr>
            <a:endParaRPr lang="it-IT" altLang="it-IT" dirty="0">
              <a:solidFill>
                <a:schemeClr val="bg2">
                  <a:lumMod val="10000"/>
                </a:schemeClr>
              </a:solidFill>
              <a:latin typeface="Times New Roman" pitchFamily="18" charset="0"/>
              <a:cs typeface="Times New Roman" pitchFamily="18" charset="0"/>
            </a:endParaRPr>
          </a:p>
          <a:p>
            <a:pPr lvl="2" algn="ctr" eaLnBrk="1" hangingPunct="1">
              <a:spcBef>
                <a:spcPct val="0"/>
              </a:spcBef>
              <a:spcAft>
                <a:spcPts val="1000"/>
              </a:spcAft>
              <a:buClrTx/>
              <a:buSzTx/>
              <a:buFontTx/>
              <a:buNone/>
              <a:defRPr/>
            </a:pPr>
            <a:r>
              <a:rPr lang="it-IT" altLang="it-IT" dirty="0" err="1">
                <a:solidFill>
                  <a:schemeClr val="bg2">
                    <a:lumMod val="10000"/>
                  </a:schemeClr>
                </a:solidFill>
                <a:latin typeface="Times New Roman" pitchFamily="18" charset="0"/>
                <a:cs typeface="Times New Roman" pitchFamily="18" charset="0"/>
              </a:rPr>
              <a:t>a.a</a:t>
            </a:r>
            <a:r>
              <a:rPr lang="it-IT" altLang="it-IT" dirty="0">
                <a:solidFill>
                  <a:schemeClr val="bg2">
                    <a:lumMod val="10000"/>
                  </a:schemeClr>
                </a:solidFill>
                <a:latin typeface="Times New Roman" pitchFamily="18" charset="0"/>
                <a:cs typeface="Times New Roman" pitchFamily="18" charset="0"/>
              </a:rPr>
              <a:t>. 2020/21</a:t>
            </a:r>
          </a:p>
          <a:p>
            <a:pPr lvl="2" algn="ctr" eaLnBrk="1" hangingPunct="1">
              <a:spcBef>
                <a:spcPct val="0"/>
              </a:spcBef>
              <a:spcAft>
                <a:spcPts val="1000"/>
              </a:spcAft>
              <a:buClrTx/>
              <a:buSzTx/>
              <a:buFontTx/>
              <a:buNone/>
              <a:defRPr/>
            </a:pPr>
            <a:endParaRPr lang="it-IT" altLang="it-IT" dirty="0">
              <a:solidFill>
                <a:schemeClr val="bg2">
                  <a:lumMod val="10000"/>
                </a:schemeClr>
              </a:solidFill>
              <a:latin typeface="Times New Roman" pitchFamily="18" charset="0"/>
              <a:cs typeface="Times New Roman" pitchFamily="18" charset="0"/>
            </a:endParaRPr>
          </a:p>
          <a:p>
            <a:pPr lvl="2" algn="ctr" eaLnBrk="1" hangingPunct="1">
              <a:spcBef>
                <a:spcPct val="0"/>
              </a:spcBef>
              <a:spcAft>
                <a:spcPts val="1000"/>
              </a:spcAft>
              <a:buClrTx/>
              <a:buSzTx/>
              <a:buFontTx/>
              <a:buNone/>
              <a:defRPr/>
            </a:pPr>
            <a:r>
              <a:rPr lang="it-IT" altLang="it-IT" sz="1400" dirty="0">
                <a:solidFill>
                  <a:schemeClr val="bg2">
                    <a:lumMod val="10000"/>
                  </a:schemeClr>
                </a:solidFill>
                <a:latin typeface="Times New Roman" pitchFamily="18" charset="0"/>
                <a:cs typeface="Times New Roman" pitchFamily="18" charset="0"/>
              </a:rPr>
              <a:t>Edizioni </a:t>
            </a:r>
            <a:r>
              <a:rPr lang="it-IT" altLang="it-IT" sz="1400" i="1" dirty="0">
                <a:solidFill>
                  <a:schemeClr val="bg2">
                    <a:lumMod val="10000"/>
                  </a:schemeClr>
                </a:solidFill>
                <a:latin typeface="Times New Roman" pitchFamily="18" charset="0"/>
                <a:cs typeface="Times New Roman" pitchFamily="18" charset="0"/>
              </a:rPr>
              <a:t>San Metodio</a:t>
            </a:r>
          </a:p>
          <a:p>
            <a:pPr lvl="2" algn="ctr" eaLnBrk="1" hangingPunct="1">
              <a:spcBef>
                <a:spcPct val="0"/>
              </a:spcBef>
              <a:spcAft>
                <a:spcPts val="1000"/>
              </a:spcAft>
              <a:buClrTx/>
              <a:buSzTx/>
              <a:buFontTx/>
              <a:buNone/>
              <a:defRPr/>
            </a:pPr>
            <a:endParaRPr lang="it-IT" altLang="it-IT" sz="1800" dirty="0">
              <a:solidFill>
                <a:srgbClr val="1509B7"/>
              </a:solidFill>
              <a:latin typeface="Times New Roman" pitchFamily="18" charset="0"/>
              <a:cs typeface="Arial" charset="0"/>
            </a:endParaRPr>
          </a:p>
          <a:p>
            <a:pPr eaLnBrk="1" hangingPunct="1">
              <a:spcBef>
                <a:spcPct val="0"/>
              </a:spcBef>
              <a:spcAft>
                <a:spcPts val="1000"/>
              </a:spcAft>
              <a:buClrTx/>
              <a:buSzTx/>
              <a:buFontTx/>
              <a:buNone/>
              <a:defRPr/>
            </a:pPr>
            <a:endParaRPr lang="it-IT" altLang="it-IT" sz="1100" dirty="0">
              <a:latin typeface="Times New Roman" pitchFamily="18" charset="0"/>
              <a:cs typeface="Arial" charset="0"/>
            </a:endParaRPr>
          </a:p>
          <a:p>
            <a:pPr eaLnBrk="1" hangingPunct="1">
              <a:spcBef>
                <a:spcPct val="0"/>
              </a:spcBef>
              <a:buClrTx/>
              <a:buSzTx/>
              <a:buFontTx/>
              <a:buNone/>
              <a:defRPr/>
            </a:pPr>
            <a:endParaRPr lang="it-IT" altLang="it-IT" sz="1800" dirty="0">
              <a:cs typeface="Arial" charset="0"/>
            </a:endParaRPr>
          </a:p>
        </p:txBody>
      </p:sp>
      <p:sp>
        <p:nvSpPr>
          <p:cNvPr id="5" name="Casella di testo 4"/>
          <p:cNvSpPr txBox="1">
            <a:spLocks noChangeArrowheads="1"/>
          </p:cNvSpPr>
          <p:nvPr/>
        </p:nvSpPr>
        <p:spPr bwMode="auto">
          <a:xfrm>
            <a:off x="0" y="0"/>
            <a:ext cx="1454226" cy="6858000"/>
          </a:xfrm>
          <a:prstGeom prst="rect">
            <a:avLst/>
          </a:prstGeom>
          <a:solidFill>
            <a:schemeClr val="accent5">
              <a:lumMod val="75000"/>
            </a:schemeClr>
          </a:solidFill>
          <a:ln>
            <a:noFill/>
          </a:ln>
        </p:spPr>
        <p:txBody>
          <a:bodyPr vert="vert270"/>
          <a:lstStyle/>
          <a:p>
            <a:pPr algn="ctr" fontAlgn="auto">
              <a:spcBef>
                <a:spcPts val="0"/>
              </a:spcBef>
              <a:spcAft>
                <a:spcPts val="1000"/>
              </a:spcAft>
              <a:defRPr/>
            </a:pPr>
            <a:r>
              <a:rPr lang="it-IT" sz="2000" cap="small" dirty="0">
                <a:solidFill>
                  <a:srgbClr val="FFFFFF"/>
                </a:solidFill>
                <a:latin typeface="Times New Roman" pitchFamily="18" charset="0"/>
                <a:cs typeface="+mn-cs"/>
              </a:rPr>
              <a:t>Pamela Speranza</a:t>
            </a:r>
          </a:p>
          <a:p>
            <a:pPr algn="ctr" fontAlgn="auto">
              <a:spcBef>
                <a:spcPts val="0"/>
              </a:spcBef>
              <a:spcAft>
                <a:spcPts val="1000"/>
              </a:spcAft>
              <a:defRPr/>
            </a:pPr>
            <a:endParaRPr lang="it-IT" sz="1600" cap="small" dirty="0">
              <a:solidFill>
                <a:srgbClr val="FFFFFF"/>
              </a:solidFill>
              <a:latin typeface="Times New Roman" pitchFamily="18" charset="0"/>
              <a:cs typeface="+mn-cs"/>
            </a:endParaRPr>
          </a:p>
          <a:p>
            <a:pPr algn="ctr" fontAlgn="auto">
              <a:spcBef>
                <a:spcPts val="0"/>
              </a:spcBef>
              <a:spcAft>
                <a:spcPts val="1000"/>
              </a:spcAft>
              <a:defRPr/>
            </a:pPr>
            <a:r>
              <a:rPr lang="it-IT" sz="2000" dirty="0">
                <a:solidFill>
                  <a:srgbClr val="FFFFFF"/>
                </a:solidFill>
                <a:latin typeface="Times New Roman" pitchFamily="18" charset="0"/>
                <a:cs typeface="+mn-cs"/>
              </a:rPr>
              <a:t>Corso di Pedagogia</a:t>
            </a:r>
            <a:r>
              <a:rPr lang="it-IT" sz="1600" dirty="0">
                <a:solidFill>
                  <a:srgbClr val="FFFFFF"/>
                </a:solidFill>
                <a:latin typeface="Times New Roman" pitchFamily="18" charset="0"/>
                <a:cs typeface="+mn-cs"/>
              </a:rPr>
              <a:t>		Edizioni </a:t>
            </a:r>
            <a:r>
              <a:rPr lang="it-IT" sz="1600" i="1" dirty="0">
                <a:solidFill>
                  <a:srgbClr val="FFFFFF"/>
                </a:solidFill>
                <a:latin typeface="Times New Roman" pitchFamily="18" charset="0"/>
                <a:cs typeface="+mn-cs"/>
              </a:rPr>
              <a:t>San Metodio</a:t>
            </a:r>
          </a:p>
          <a:p>
            <a:pPr lvl="1" fontAlgn="auto">
              <a:spcBef>
                <a:spcPts val="0"/>
              </a:spcBef>
              <a:spcAft>
                <a:spcPts val="1000"/>
              </a:spcAft>
              <a:defRPr/>
            </a:pPr>
            <a:r>
              <a:rPr lang="it-IT" sz="1600" i="1" dirty="0">
                <a:solidFill>
                  <a:srgbClr val="FFFFFF"/>
                </a:solidFill>
                <a:latin typeface="Times New Roman" pitchFamily="18" charset="0"/>
                <a:cs typeface="+mn-cs"/>
              </a:rPr>
              <a:t>   </a:t>
            </a:r>
            <a:endParaRPr lang="it-IT" dirty="0">
              <a:cs typeface="+mn-cs"/>
            </a:endParaRPr>
          </a:p>
        </p:txBody>
      </p:sp>
      <p:pic>
        <p:nvPicPr>
          <p:cNvPr id="6" name="Immagine 1" descr="ISSR san metodio logo_n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075" y="914400"/>
            <a:ext cx="1949299" cy="187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66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Principi del Culturalismo</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La cultura quindi permette ad ogni uomo di dare un senso alla realtà che vive, di accrescere le proprie competenze attraverso l’utilizzo di strumenti che potenziano le capacità motorie, cognitive e comunicative. </a:t>
            </a: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La cultura  quindi:</a:t>
            </a: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-è situata nelle risorse presenti nella realtà in cui la persona vive;</a:t>
            </a: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-ha un carattere costruttivo e collaborativo in quanto non viene solo passivamente ricevuta ma viene incessantemente elaborata;</a:t>
            </a: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-ha un valore intersoggettivo in quanto permette la comunicazione tra le persone e una loro comprensione efficace. </a:t>
            </a:r>
          </a:p>
          <a:p>
            <a:pPr marL="457200" indent="-457200" algn="just">
              <a:buAutoNum type="arabicParenR"/>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4887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Applicazione pedagogica del Culturalismo</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ctr">
              <a:buNone/>
            </a:pPr>
            <a:r>
              <a:rPr lang="it-IT" sz="3200" dirty="0">
                <a:latin typeface="Arial Unicode MS" panose="020B0604020202020204" pitchFamily="34" charset="-128"/>
                <a:ea typeface="Arial Unicode MS" panose="020B0604020202020204" pitchFamily="34" charset="-128"/>
                <a:cs typeface="Arial Unicode MS" panose="020B0604020202020204" pitchFamily="34" charset="-128"/>
              </a:rPr>
              <a:t>La ricaduta pedagogica del Culturalismo</a:t>
            </a:r>
          </a:p>
          <a:p>
            <a:pPr marL="0" indent="0" algn="ctr">
              <a:buNone/>
            </a:pPr>
            <a:r>
              <a:rPr lang="it-IT" sz="3200" dirty="0">
                <a:latin typeface="Arial Unicode MS" panose="020B0604020202020204" pitchFamily="34" charset="-128"/>
                <a:ea typeface="Arial Unicode MS" panose="020B0604020202020204" pitchFamily="34" charset="-128"/>
                <a:cs typeface="Arial Unicode MS" panose="020B0604020202020204" pitchFamily="34" charset="-128"/>
              </a:rPr>
              <a:t>prende il nome di </a:t>
            </a:r>
          </a:p>
          <a:p>
            <a:pPr marL="0" indent="0" algn="ctr">
              <a:buNone/>
            </a:pPr>
            <a:r>
              <a:rPr lang="it-IT" sz="4000" b="1" u="sng" dirty="0">
                <a:latin typeface="Arial Unicode MS" panose="020B0604020202020204" pitchFamily="34" charset="-128"/>
                <a:ea typeface="Arial Unicode MS" panose="020B0604020202020204" pitchFamily="34" charset="-128"/>
                <a:cs typeface="Arial Unicode MS" panose="020B0604020202020204" pitchFamily="34" charset="-128"/>
              </a:rPr>
              <a:t>Modello Culturalista</a:t>
            </a:r>
          </a:p>
          <a:p>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57492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Caratteristiche del </a:t>
            </a:r>
            <a:br>
              <a:rPr lang="it-IT" dirty="0">
                <a:latin typeface="Comic Sans MS" panose="030F0702030302020204" pitchFamily="66" charset="0"/>
                <a:ea typeface="Arial Unicode MS" panose="020B0604020202020204" pitchFamily="34" charset="-128"/>
                <a:cs typeface="Arial Unicode MS" panose="020B0604020202020204" pitchFamily="34" charset="-128"/>
              </a:rPr>
            </a:br>
            <a:r>
              <a:rPr lang="it-IT" dirty="0">
                <a:latin typeface="Comic Sans MS" panose="030F0702030302020204" pitchFamily="66" charset="0"/>
                <a:ea typeface="Arial Unicode MS" panose="020B0604020202020204" pitchFamily="34" charset="-128"/>
                <a:cs typeface="Arial Unicode MS" panose="020B0604020202020204" pitchFamily="34" charset="-128"/>
              </a:rPr>
              <a:t>Modello Culturalista</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10000"/>
          </a:bodyPr>
          <a:lstStyle/>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Il Culturalismo è figlio del Costruttivismo e quindi condivide in toto i principi del modello costruttivista.</a:t>
            </a:r>
          </a:p>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-Il processo di insegnamento parte quindi dalla considerazione che ogni alunno, all’ingresso a scuola, possiede delle ipotesi del mondo. </a:t>
            </a:r>
          </a:p>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-Il processo di apprendimento consiste nella decostruzione delle ipotesi del mondo, poco viabili, che il soggetto possiede  e nella costruzione di nuove ipotesi della realtà che gli garantiscano un migliore adattamento. </a:t>
            </a:r>
          </a:p>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-Il processo di insegnamento deve creare situazioni di </a:t>
            </a:r>
            <a:r>
              <a:rPr lang="it-IT" sz="2000" i="1" dirty="0">
                <a:latin typeface="Arial Unicode MS" panose="020B0604020202020204" pitchFamily="34" charset="-128"/>
                <a:ea typeface="Arial Unicode MS" panose="020B0604020202020204" pitchFamily="34" charset="-128"/>
                <a:cs typeface="Arial Unicode MS" panose="020B0604020202020204" pitchFamily="34" charset="-128"/>
              </a:rPr>
              <a:t>messa alla prova </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delle ipotesi del mondo di cui sono portatori gli alunni e, dopo questa fase di messa alla prova, può indicare le discipline come ipotesi del mondo viabili e adattive.</a:t>
            </a:r>
          </a:p>
          <a:p>
            <a:pPr marL="0" indent="0" algn="just">
              <a:buNone/>
            </a:pPr>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5165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Caratteristiche del </a:t>
            </a:r>
            <a:br>
              <a:rPr lang="it-IT" dirty="0">
                <a:latin typeface="Comic Sans MS" panose="030F0702030302020204" pitchFamily="66" charset="0"/>
                <a:ea typeface="Arial Unicode MS" panose="020B0604020202020204" pitchFamily="34" charset="-128"/>
                <a:cs typeface="Arial Unicode MS" panose="020B0604020202020204" pitchFamily="34" charset="-128"/>
              </a:rPr>
            </a:br>
            <a:r>
              <a:rPr lang="it-IT" dirty="0">
                <a:latin typeface="Comic Sans MS" panose="030F0702030302020204" pitchFamily="66" charset="0"/>
                <a:ea typeface="Arial Unicode MS" panose="020B0604020202020204" pitchFamily="34" charset="-128"/>
                <a:cs typeface="Arial Unicode MS" panose="020B0604020202020204" pitchFamily="34" charset="-128"/>
              </a:rPr>
              <a:t>Modello Culturalista </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85000" lnSpcReduction="10000"/>
          </a:bodyPr>
          <a:lstStyle/>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Il processo di insegnamento guarda al soggetto+ cultura come una unica unità di apprendimento e considera l’apprendimento stesso una realtà culturalmente situata: il culturalismo mette in rilievo la centralità della scuola e ne sottolinea la sua funzione di istruzione.</a:t>
            </a:r>
          </a:p>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Obiettivo dell’apprendimento è </a:t>
            </a:r>
            <a:r>
              <a:rPr lang="it-IT" sz="2000" i="1" dirty="0">
                <a:latin typeface="Arial Unicode MS" panose="020B0604020202020204" pitchFamily="34" charset="-128"/>
                <a:ea typeface="Arial Unicode MS" panose="020B0604020202020204" pitchFamily="34" charset="-128"/>
                <a:cs typeface="Arial Unicode MS" panose="020B0604020202020204" pitchFamily="34" charset="-128"/>
              </a:rPr>
              <a:t>co-costruire conoscenze culturalmente significative </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cioè:</a:t>
            </a:r>
          </a:p>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-Conoscenze costruite all’interno di relazioni.</a:t>
            </a:r>
          </a:p>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-Conoscenze che facilitino i processi di comprensione: «comprendere significa, infatti, cogliere il posto occupato da un’idea o da un fatto nell’ambito di una più generale struttura di conoscenza.</a:t>
            </a:r>
          </a:p>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-Ogni apprendimento e ogni nuova conoscenza devono pertanto avere un significato in quanto posti in relazione con i costrutti disciplinari e i sistemi culturali cui fanno riferimento», </a:t>
            </a:r>
            <a:r>
              <a:rPr lang="it-IT" sz="1800"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sz="1800" cap="small" dirty="0" err="1">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sz="1800" cap="small" dirty="0">
                <a:latin typeface="Arial Unicode MS" panose="020B0604020202020204" pitchFamily="34" charset="-128"/>
                <a:ea typeface="Arial Unicode MS" panose="020B0604020202020204" pitchFamily="34" charset="-128"/>
                <a:cs typeface="Arial Unicode MS" panose="020B0604020202020204" pitchFamily="34" charset="-128"/>
              </a:rPr>
              <a:t>- m. striano</a:t>
            </a:r>
            <a:r>
              <a:rPr lang="it-IT"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1800"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sz="1800"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99.</a:t>
            </a:r>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7716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Caratteristiche del </a:t>
            </a:r>
            <a:br>
              <a:rPr lang="it-IT" dirty="0">
                <a:latin typeface="Comic Sans MS" panose="030F0702030302020204" pitchFamily="66" charset="0"/>
                <a:ea typeface="Arial Unicode MS" panose="020B0604020202020204" pitchFamily="34" charset="-128"/>
                <a:cs typeface="Arial Unicode MS" panose="020B0604020202020204" pitchFamily="34" charset="-128"/>
              </a:rPr>
            </a:br>
            <a:r>
              <a:rPr lang="it-IT" dirty="0">
                <a:latin typeface="Comic Sans MS" panose="030F0702030302020204" pitchFamily="66" charset="0"/>
                <a:ea typeface="Arial Unicode MS" panose="020B0604020202020204" pitchFamily="34" charset="-128"/>
                <a:cs typeface="Arial Unicode MS" panose="020B0604020202020204" pitchFamily="34" charset="-128"/>
              </a:rPr>
              <a:t>Modello Culturalista </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10000"/>
          </a:bodyPr>
          <a:lstStyle/>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«La </a:t>
            </a:r>
            <a:r>
              <a:rPr lang="it-IT" sz="2000" dirty="0" err="1">
                <a:latin typeface="Arial Unicode MS" panose="020B0604020202020204" pitchFamily="34" charset="-128"/>
                <a:ea typeface="Arial Unicode MS" panose="020B0604020202020204" pitchFamily="34" charset="-128"/>
                <a:cs typeface="Arial Unicode MS" panose="020B0604020202020204" pitchFamily="34" charset="-128"/>
              </a:rPr>
              <a:t>situatività</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socioculturale dell’apprendere costituisce una parte essenziale dei processi di formazione individuali e determina significativamente il definirsi dell’identità personale. Ogni soggetto viene, infatti, a definire la propria identità sia attraverso le diverse esperienze </a:t>
            </a:r>
            <a:r>
              <a:rPr lang="it-IT" sz="2000" dirty="0" err="1">
                <a:latin typeface="Arial Unicode MS" panose="020B0604020202020204" pitchFamily="34" charset="-128"/>
                <a:ea typeface="Arial Unicode MS" panose="020B0604020202020204" pitchFamily="34" charset="-128"/>
                <a:cs typeface="Arial Unicode MS" panose="020B0604020202020204" pitchFamily="34" charset="-128"/>
              </a:rPr>
              <a:t>apprenditive</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effettuate in un contesto socio-culturale, che gli rimandano una particolare immagine di sé, sia attraverso le complesse modalità con cui egli concilia la partecipazione ad una peculiare dimensione comunitaria nell’ambito della quale svolge un ruolo attivo […] Apprendere attraverso la negoziazione sociale e la partecipazione a dimensioni comunitarie rappresenta, pertanto, la condizione di possibilità che il processo </a:t>
            </a:r>
            <a:r>
              <a:rPr lang="it-IT" sz="2000" dirty="0" err="1">
                <a:latin typeface="Arial Unicode MS" panose="020B0604020202020204" pitchFamily="34" charset="-128"/>
                <a:ea typeface="Arial Unicode MS" panose="020B0604020202020204" pitchFamily="34" charset="-128"/>
                <a:cs typeface="Arial Unicode MS" panose="020B0604020202020204" pitchFamily="34" charset="-128"/>
              </a:rPr>
              <a:t>apprenditivo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si realizzi e sia vissuto come un importante patrimonio individuale, connotato anche in termini di storia personale da condividere, narrare e ripercorrere», </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sz="2000" cap="small" dirty="0" err="1">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 m. striano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2000"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98-99.</a:t>
            </a:r>
          </a:p>
          <a:p>
            <a:pPr algn="just"/>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62332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Criticità del </a:t>
            </a:r>
            <a:br>
              <a:rPr lang="it-IT" dirty="0">
                <a:latin typeface="Comic Sans MS" panose="030F0702030302020204" pitchFamily="66" charset="0"/>
                <a:ea typeface="Arial Unicode MS" panose="020B0604020202020204" pitchFamily="34" charset="-128"/>
                <a:cs typeface="Arial Unicode MS" panose="020B0604020202020204" pitchFamily="34" charset="-128"/>
              </a:rPr>
            </a:br>
            <a:r>
              <a:rPr lang="it-IT" dirty="0">
                <a:latin typeface="Comic Sans MS" panose="030F0702030302020204" pitchFamily="66" charset="0"/>
                <a:ea typeface="Arial Unicode MS" panose="020B0604020202020204" pitchFamily="34" charset="-128"/>
                <a:cs typeface="Arial Unicode MS" panose="020B0604020202020204" pitchFamily="34" charset="-128"/>
              </a:rPr>
              <a:t>Modello Culturalista</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Il modello culturalista nasce per superare la criticità del soggettivismo dell’approccio costruttivista che portava alla incomunicabilità tra le persone: in questo sforzo ha focalizzato tutta l’attenzione sulla cultura, trascurando però che la cultura si sviluppa e ha senso solo all’interno </a:t>
            </a:r>
            <a:r>
              <a:rPr lang="it-IT">
                <a:latin typeface="Arial Unicode MS" panose="020B0604020202020204" pitchFamily="34" charset="-128"/>
                <a:ea typeface="Arial Unicode MS" panose="020B0604020202020204" pitchFamily="34" charset="-128"/>
                <a:cs typeface="Arial Unicode MS" panose="020B0604020202020204" pitchFamily="34" charset="-128"/>
              </a:rPr>
              <a:t>di un CONTESTO. </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0038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latin typeface="Comic Sans MS" panose="030F0702030302020204" pitchFamily="66" charset="0"/>
              </a:rPr>
              <a:t>Il Culturalismo</a:t>
            </a:r>
            <a:endParaRPr lang="it-IT" dirty="0">
              <a:latin typeface="Comic Sans MS" panose="030F0702030302020204" pitchFamily="66" charset="0"/>
            </a:endParaRPr>
          </a:p>
        </p:txBody>
      </p:sp>
      <p:sp>
        <p:nvSpPr>
          <p:cNvPr id="3" name="Segnaposto contenuto 2"/>
          <p:cNvSpPr>
            <a:spLocks noGrp="1"/>
          </p:cNvSpPr>
          <p:nvPr>
            <p:ph idx="1"/>
          </p:nvPr>
        </p:nvSpPr>
        <p:spPr/>
        <p:txBody>
          <a:bodyPr>
            <a:normAutofit fontScale="92500" lnSpcReduction="20000"/>
          </a:bodyPr>
          <a:lstStyle/>
          <a:p>
            <a:pPr marL="0" indent="0" algn="ctr">
              <a:buNone/>
            </a:pPr>
            <a:r>
              <a:rPr lang="it-IT" u="sng" dirty="0">
                <a:latin typeface="Arial Unicode MS" panose="020B0604020202020204" pitchFamily="34" charset="-128"/>
                <a:ea typeface="Arial Unicode MS" panose="020B0604020202020204" pitchFamily="34" charset="-128"/>
                <a:cs typeface="Arial Unicode MS" panose="020B0604020202020204" pitchFamily="34" charset="-128"/>
              </a:rPr>
              <a:t>Che cosa è?</a:t>
            </a:r>
          </a:p>
          <a:p>
            <a:pPr algn="just"/>
            <a:r>
              <a:rPr lang="it-IT" dirty="0">
                <a:latin typeface="Arial Unicode MS" panose="020B0604020202020204" pitchFamily="34" charset="-128"/>
                <a:ea typeface="Arial Unicode MS" panose="020B0604020202020204" pitchFamily="34" charset="-128"/>
                <a:cs typeface="Arial Unicode MS" panose="020B0604020202020204" pitchFamily="34" charset="-128"/>
              </a:rPr>
              <a:t>Una corrente della psicologia nata grazie agli studi di J. </a:t>
            </a:r>
            <a:r>
              <a:rPr lang="it-IT" dirty="0" err="1">
                <a:latin typeface="Arial Unicode MS" panose="020B0604020202020204" pitchFamily="34" charset="-128"/>
                <a:ea typeface="Arial Unicode MS" panose="020B0604020202020204" pitchFamily="34" charset="-128"/>
                <a:cs typeface="Arial Unicode MS" panose="020B0604020202020204" pitchFamily="34" charset="-128"/>
              </a:rPr>
              <a:t>Bruner</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intorno agli anni Ottanta del Novecento.</a:t>
            </a:r>
          </a:p>
          <a:p>
            <a:pPr algn="just"/>
            <a:r>
              <a:rPr lang="it-IT" dirty="0">
                <a:latin typeface="Arial Unicode MS" panose="020B0604020202020204" pitchFamily="34" charset="-128"/>
                <a:ea typeface="Arial Unicode MS" panose="020B0604020202020204" pitchFamily="34" charset="-128"/>
                <a:cs typeface="Arial Unicode MS" panose="020B0604020202020204" pitchFamily="34" charset="-128"/>
              </a:rPr>
              <a:t>«Il focus d’indagine è, quindi, sugli strumenti e sulle modalità […] con cui la mente umana codifica e decodifica le informazioni provenienti dai contesti socioculturali in cui viene a svilupparsi. […] I contesti socioculturali, i sistemi simbolici, le trame di significato che vi si producono rappresentano un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elemento essenziale e costitutivo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nello sviluppo della mente umana», </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m. striano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94.</a:t>
            </a: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408447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Precursori del Culturalismo:</a:t>
            </a:r>
            <a:br>
              <a:rPr lang="it-IT" dirty="0">
                <a:latin typeface="Comic Sans MS" panose="030F0702030302020204" pitchFamily="66" charset="0"/>
                <a:ea typeface="Arial Unicode MS" panose="020B0604020202020204" pitchFamily="34" charset="-128"/>
                <a:cs typeface="Arial Unicode MS" panose="020B0604020202020204" pitchFamily="34" charset="-128"/>
              </a:rPr>
            </a:br>
            <a:r>
              <a:rPr lang="it-IT" dirty="0">
                <a:latin typeface="Comic Sans MS" panose="030F0702030302020204" pitchFamily="66" charset="0"/>
                <a:ea typeface="Arial Unicode MS" panose="020B0604020202020204" pitchFamily="34" charset="-128"/>
                <a:cs typeface="Arial Unicode MS" panose="020B0604020202020204" pitchFamily="34" charset="-128"/>
              </a:rPr>
              <a:t>Costruttivismo</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Il Culturalismo è figlio diretto del Costruttivismo e quindi ne condivide i tre principi base: </a:t>
            </a: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1)La conoscenza è un processo di costruzione di ipotesi sul mondo</a:t>
            </a: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2)La conoscenza assolve ad una funzione di adattamento</a:t>
            </a: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3)La conoscenza è Viabile </a:t>
            </a: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142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Precursori del Culturalismo:</a:t>
            </a:r>
            <a:br>
              <a:rPr lang="it-IT" dirty="0">
                <a:latin typeface="Comic Sans MS" panose="030F0702030302020204" pitchFamily="66" charset="0"/>
                <a:ea typeface="Arial Unicode MS" panose="020B0604020202020204" pitchFamily="34" charset="-128"/>
                <a:cs typeface="Arial Unicode MS" panose="020B0604020202020204" pitchFamily="34" charset="-128"/>
              </a:rPr>
            </a:br>
            <a:r>
              <a:rPr lang="it-IT" dirty="0">
                <a:latin typeface="Comic Sans MS" panose="030F0702030302020204" pitchFamily="66" charset="0"/>
                <a:ea typeface="Arial Unicode MS" panose="020B0604020202020204" pitchFamily="34" charset="-128"/>
                <a:cs typeface="Arial Unicode MS" panose="020B0604020202020204" pitchFamily="34" charset="-128"/>
              </a:rPr>
              <a:t>Il Costruttivismo</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10000"/>
          </a:bodyPr>
          <a:lstStyle/>
          <a:p>
            <a:pPr marL="0" indent="0" algn="ctr">
              <a:buNone/>
            </a:pPr>
            <a:r>
              <a:rPr lang="it-IT" u="sng" dirty="0">
                <a:latin typeface="Arial Unicode MS" panose="020B0604020202020204" pitchFamily="34" charset="-128"/>
                <a:ea typeface="Arial Unicode MS" panose="020B0604020202020204" pitchFamily="34" charset="-128"/>
                <a:cs typeface="Arial Unicode MS" panose="020B0604020202020204" pitchFamily="34" charset="-128"/>
              </a:rPr>
              <a:t>Perché nasce il Culturalismo?</a:t>
            </a: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Il Culturalismo, pur condividendo i tre principi del </a:t>
            </a:r>
            <a:r>
              <a:rPr lang="it-IT" dirty="0" err="1">
                <a:latin typeface="Arial Unicode MS" panose="020B0604020202020204" pitchFamily="34" charset="-128"/>
                <a:ea typeface="Arial Unicode MS" panose="020B0604020202020204" pitchFamily="34" charset="-128"/>
                <a:cs typeface="Arial Unicode MS" panose="020B0604020202020204" pitchFamily="34" charset="-128"/>
              </a:rPr>
              <a:t>Costruttuttivismo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cerca di superarne i limiti del soggettivismo, ponendo attenzione alla CULTURA in cui nasce e si sviluppa il processo del conoscere; la cultura «plasma la mente e, al contempo, ne rende possibile l’attività fornendoci la cassetta degli attrezzi mediante i quali costruiamo le nostre conoscenze e le nostre abilità e mediante i quali collochiamo le nostre attività conoscitive e i nostri rapporti con la realtà in contesti significativi», </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frabboni</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f. pinto minerva</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Manuale di pedagogia e didattica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2018, 317.</a:t>
            </a: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61547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Precursori del Culturalismo:</a:t>
            </a:r>
            <a:br>
              <a:rPr lang="it-IT" dirty="0">
                <a:latin typeface="Comic Sans MS" panose="030F0702030302020204" pitchFamily="66" charset="0"/>
                <a:ea typeface="Arial Unicode MS" panose="020B0604020202020204" pitchFamily="34" charset="-128"/>
                <a:cs typeface="Arial Unicode MS" panose="020B0604020202020204" pitchFamily="34" charset="-128"/>
              </a:rPr>
            </a:br>
            <a:r>
              <a:rPr lang="it-IT" dirty="0">
                <a:latin typeface="Comic Sans MS" panose="030F0702030302020204" pitchFamily="66" charset="0"/>
                <a:ea typeface="Arial Unicode MS" panose="020B0604020202020204" pitchFamily="34" charset="-128"/>
                <a:cs typeface="Arial Unicode MS" panose="020B0604020202020204" pitchFamily="34" charset="-128"/>
              </a:rPr>
              <a:t>La scuola storico-culturale</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20000"/>
          </a:bodyPr>
          <a:lstStyle/>
          <a:p>
            <a:pPr marL="0" indent="0" algn="ctr">
              <a:buNone/>
            </a:pPr>
            <a:endParaRPr lang="it-IT" u="sng"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La scuola storico-culturale è una corrente della psicologia russa nata grazie agli studi di </a:t>
            </a:r>
            <a:r>
              <a:rPr lang="it-IT" dirty="0" err="1">
                <a:latin typeface="Arial Unicode MS" panose="020B0604020202020204" pitchFamily="34" charset="-128"/>
                <a:ea typeface="Arial Unicode MS" panose="020B0604020202020204" pitchFamily="34" charset="-128"/>
                <a:cs typeface="Arial Unicode MS" panose="020B0604020202020204" pitchFamily="34" charset="-128"/>
              </a:rPr>
              <a:t>Lev</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S. </a:t>
            </a:r>
            <a:r>
              <a:rPr lang="it-IT" dirty="0" err="1">
                <a:latin typeface="Arial Unicode MS" panose="020B0604020202020204" pitchFamily="34" charset="-128"/>
                <a:ea typeface="Arial Unicode MS" panose="020B0604020202020204" pitchFamily="34" charset="-128"/>
                <a:cs typeface="Arial Unicode MS" panose="020B0604020202020204" pitchFamily="34" charset="-128"/>
              </a:rPr>
              <a:t>Vygotskij</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In particolare occorre focalizzare l’attenzione su due suoi scritti. Il primo è:</a:t>
            </a: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Studi sulla storia del comportamento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(1930) in cui lo studioso russo analizza e compara le funzioni psichiche della scimmia, del bambino e dell’uomo: pur avendo in comune i riflessi innati e quelli condizionati, l’uomo ha potuto compiere un salto evolutivo rispetto alla scimmia grazie agli strumenti, intesi sia come utensili, sia come simboli (tra i quali il linguaggio ha un ruolo fondamentale).</a:t>
            </a: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159436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Precursori del Culturalismo:</a:t>
            </a:r>
            <a:br>
              <a:rPr lang="it-IT" dirty="0">
                <a:latin typeface="Comic Sans MS" panose="030F0702030302020204" pitchFamily="66" charset="0"/>
                <a:ea typeface="Arial Unicode MS" panose="020B0604020202020204" pitchFamily="34" charset="-128"/>
                <a:cs typeface="Arial Unicode MS" panose="020B0604020202020204" pitchFamily="34" charset="-128"/>
              </a:rPr>
            </a:br>
            <a:r>
              <a:rPr lang="it-IT" dirty="0">
                <a:latin typeface="Comic Sans MS" panose="030F0702030302020204" pitchFamily="66" charset="0"/>
                <a:ea typeface="Arial Unicode MS" panose="020B0604020202020204" pitchFamily="34" charset="-128"/>
                <a:cs typeface="Arial Unicode MS" panose="020B0604020202020204" pitchFamily="34" charset="-128"/>
              </a:rPr>
              <a:t>La scuola storico-culturale</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«Il salto qualitativo che permette l’emersione e lo sviluppo dei processi psichici superiori è legato, secondo </a:t>
            </a:r>
            <a:r>
              <a:rPr lang="it-IT" dirty="0" err="1">
                <a:latin typeface="Arial Unicode MS" panose="020B0604020202020204" pitchFamily="34" charset="-128"/>
                <a:ea typeface="Arial Unicode MS" panose="020B0604020202020204" pitchFamily="34" charset="-128"/>
                <a:cs typeface="Arial Unicode MS" panose="020B0604020202020204" pitchFamily="34" charset="-128"/>
              </a:rPr>
              <a:t>Vygotskij</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alla comparsa nell’uomo delle prime forme di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attività simbolica</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 partire da queste, l’attività mentale si stacca dall’immediatezza stimolo-risposta e, attraverso la mediazione dei segni, stabilisce nuove forme di adattamento attivo alla realtà, modifica e </a:t>
            </a:r>
            <a:r>
              <a:rPr lang="it-IT" dirty="0" err="1">
                <a:latin typeface="Arial Unicode MS" panose="020B0604020202020204" pitchFamily="34" charset="-128"/>
                <a:ea typeface="Arial Unicode MS" panose="020B0604020202020204" pitchFamily="34" charset="-128"/>
                <a:cs typeface="Arial Unicode MS" panose="020B0604020202020204" pitchFamily="34" charset="-128"/>
              </a:rPr>
              <a:t>complessifica</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l’organizzazione funzionale del cervello, produce un ulteriore arricchimento dell’intero sistema di segni. </a:t>
            </a: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89071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Precursori del Culturalismo:</a:t>
            </a:r>
            <a:br>
              <a:rPr lang="it-IT" dirty="0">
                <a:latin typeface="Comic Sans MS" panose="030F0702030302020204" pitchFamily="66" charset="0"/>
                <a:ea typeface="Arial Unicode MS" panose="020B0604020202020204" pitchFamily="34" charset="-128"/>
                <a:cs typeface="Arial Unicode MS" panose="020B0604020202020204" pitchFamily="34" charset="-128"/>
              </a:rPr>
            </a:br>
            <a:r>
              <a:rPr lang="it-IT" dirty="0">
                <a:latin typeface="Comic Sans MS" panose="030F0702030302020204" pitchFamily="66" charset="0"/>
                <a:ea typeface="Arial Unicode MS" panose="020B0604020202020204" pitchFamily="34" charset="-128"/>
                <a:cs typeface="Arial Unicode MS" panose="020B0604020202020204" pitchFamily="34" charset="-128"/>
              </a:rPr>
              <a:t>La scuola storico-culturale</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Lo sviluppo dei processi psichici superiori è dunque legato alla comparsa del linguaggio simbolico e, con esso, di nuove e specifiche forme di esperienza assenti nel mondo psichico dell’animale. Esse sono: </a:t>
            </a:r>
          </a:p>
          <a:p>
            <a:pPr marL="457200" indent="-457200" algn="just">
              <a:buAutoNum type="arabicPeriod"/>
            </a:pP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l’esperienza storica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delle generazioni precedenti, acquisita attraverso la trasmissione culturale;</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lgn="just">
              <a:buAutoNum type="arabicPeriod"/>
            </a:pP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l’esperienza sociale</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che permette all’uomo di accedere e utilizzare le esperienze degli altri uomini; </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lgn="just">
              <a:buFont typeface="Arial"/>
              <a:buAutoNum type="arabicPeriod"/>
            </a:pP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l’esperienza duplicata</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che permette all’uomo di connettere l’esperienza legata alle azioni concrete con l’esperienza della loro rappresentazione mentale», </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frabboni</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f. pinto minerva</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Manuale di pedagogia e didattica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2018, 306-307.</a:t>
            </a:r>
          </a:p>
          <a:p>
            <a:pPr marL="457200" indent="-457200" algn="just">
              <a:buAutoNum type="arabicPeriod"/>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7949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Precursori del Culturalismo:</a:t>
            </a:r>
            <a:br>
              <a:rPr lang="it-IT" dirty="0">
                <a:latin typeface="Comic Sans MS" panose="030F0702030302020204" pitchFamily="66" charset="0"/>
                <a:ea typeface="Arial Unicode MS" panose="020B0604020202020204" pitchFamily="34" charset="-128"/>
                <a:cs typeface="Arial Unicode MS" panose="020B0604020202020204" pitchFamily="34" charset="-128"/>
              </a:rPr>
            </a:br>
            <a:r>
              <a:rPr lang="it-IT" dirty="0">
                <a:latin typeface="Comic Sans MS" panose="030F0702030302020204" pitchFamily="66" charset="0"/>
                <a:ea typeface="Arial Unicode MS" panose="020B0604020202020204" pitchFamily="34" charset="-128"/>
                <a:cs typeface="Arial Unicode MS" panose="020B0604020202020204" pitchFamily="34" charset="-128"/>
              </a:rPr>
              <a:t>La scuola storico-culturale</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Il secondo testo importante di </a:t>
            </a:r>
            <a:r>
              <a:rPr lang="it-IT" dirty="0" err="1">
                <a:latin typeface="Arial Unicode MS" panose="020B0604020202020204" pitchFamily="34" charset="-128"/>
                <a:ea typeface="Arial Unicode MS" panose="020B0604020202020204" pitchFamily="34" charset="-128"/>
                <a:cs typeface="Arial Unicode MS" panose="020B0604020202020204" pitchFamily="34" charset="-128"/>
              </a:rPr>
              <a:t>Lev</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S. </a:t>
            </a:r>
            <a:r>
              <a:rPr lang="it-IT" dirty="0" err="1">
                <a:latin typeface="Arial Unicode MS" panose="020B0604020202020204" pitchFamily="34" charset="-128"/>
                <a:ea typeface="Arial Unicode MS" panose="020B0604020202020204" pitchFamily="34" charset="-128"/>
                <a:cs typeface="Arial Unicode MS" panose="020B0604020202020204" pitchFamily="34" charset="-128"/>
              </a:rPr>
              <a:t>Vygotskij</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è: </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-Pensiero e linguaggio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(1934) </a:t>
            </a:r>
          </a:p>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«Per la teoria storico-culturale, lo sviluppo di funzioni complesse come il linguaggio ha come condizione necessaria l’interazione dell’individuo con l’ambiente sociale. La struttura del linguaggio è innata, ma la concreta prestazione linguistica, la lingua che un individuo parla è determinata dall’ambiente sociale e culturale in cui l’individuo nasce e cresce. Quanto è appreso in tale ambiente viene progressivamente interiorizzato e costituisce le regole, le strategie e i contenuti dell’attività psichica», </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P.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Legrenzi</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cur</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Storia della psicologia</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Il Mulino, Bologna 2012, 102.</a:t>
            </a:r>
          </a:p>
          <a:p>
            <a:pPr marL="457200" indent="-457200" algn="just">
              <a:buAutoNum type="arabicPeriod"/>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4993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Comic Sans MS" panose="030F0702030302020204" pitchFamily="66" charset="0"/>
                <a:ea typeface="Arial Unicode MS" panose="020B0604020202020204" pitchFamily="34" charset="-128"/>
                <a:cs typeface="Arial Unicode MS" panose="020B0604020202020204" pitchFamily="34" charset="-128"/>
              </a:rPr>
              <a:t>Principi del Culturalismo</a:t>
            </a:r>
            <a:endParaRPr lang="it-IT"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a:bodyPr>
          <a:lstStyle/>
          <a:p>
            <a:pPr marL="0" indent="0" algn="just">
              <a:buNone/>
            </a:pPr>
            <a:r>
              <a:rPr lang="it-IT" dirty="0">
                <a:latin typeface="Arial Unicode MS" panose="020B0604020202020204" pitchFamily="34" charset="-128"/>
                <a:ea typeface="Arial Unicode MS" panose="020B0604020202020204" pitchFamily="34" charset="-128"/>
                <a:cs typeface="Arial Unicode MS" panose="020B0604020202020204" pitchFamily="34" charset="-128"/>
              </a:rPr>
              <a:t>Il Culturalismo focalizza la sua attenzione sulla cultura appresa all’interno delle relazioni sociali. «La funzione giocata dalla dimensione culturale sia nello sviluppo cognitivo individuale, sia nei processi di apprendimento e costruzione della conoscenza in cui il soggetto è implicato è quello di fare significato cioè di attribuire significato alle cose in situazioni diverse e in occasioni concrete […] è questa collocazione culturale dei significati che ne garantisce la negoziabilità e, in ultima analisi, la comunicabilità», </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m. striano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96.</a:t>
            </a:r>
          </a:p>
          <a:p>
            <a:pPr marL="457200" indent="-457200" algn="just">
              <a:buAutoNum type="arabicParenR"/>
            </a:pP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42168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1380</TotalTime>
  <Words>1444</Words>
  <Application>Microsoft Office PowerPoint</Application>
  <PresentationFormat>Widescreen</PresentationFormat>
  <Paragraphs>119</Paragraphs>
  <Slides>15</Slides>
  <Notes>14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vt:lpstr>
      <vt:lpstr>Arial Unicode MS</vt:lpstr>
      <vt:lpstr>Calibri</vt:lpstr>
      <vt:lpstr>Comic Sans MS</vt:lpstr>
      <vt:lpstr>Garamond</vt:lpstr>
      <vt:lpstr>Gill Sans MT</vt:lpstr>
      <vt:lpstr>Times New Roman</vt:lpstr>
      <vt:lpstr>Organico</vt:lpstr>
      <vt:lpstr>Presentazione standard di PowerPoint</vt:lpstr>
      <vt:lpstr>Il Culturalismo</vt:lpstr>
      <vt:lpstr>Precursori del Culturalismo: Costruttivismo</vt:lpstr>
      <vt:lpstr>Precursori del Culturalismo: Il Costruttivismo</vt:lpstr>
      <vt:lpstr>Precursori del Culturalismo: La scuola storico-culturale</vt:lpstr>
      <vt:lpstr>Precursori del Culturalismo: La scuola storico-culturale</vt:lpstr>
      <vt:lpstr>Precursori del Culturalismo: La scuola storico-culturale</vt:lpstr>
      <vt:lpstr>Precursori del Culturalismo: La scuola storico-culturale</vt:lpstr>
      <vt:lpstr>Principi del Culturalismo</vt:lpstr>
      <vt:lpstr>Principi del Culturalismo</vt:lpstr>
      <vt:lpstr>Applicazione pedagogica del Culturalismo</vt:lpstr>
      <vt:lpstr>Caratteristiche del  Modello Culturalista</vt:lpstr>
      <vt:lpstr>Caratteristiche del  Modello Culturalista </vt:lpstr>
      <vt:lpstr>Caratteristiche del  Modello Culturalista </vt:lpstr>
      <vt:lpstr>Criticità del  Modello Culturalista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L’autismo</dc:title>
  <dc:creator>pamela speranza</dc:creator>
  <cp:lastModifiedBy>Lucia Gionfriddo</cp:lastModifiedBy>
  <cp:revision>138</cp:revision>
  <dcterms:created xsi:type="dcterms:W3CDTF">2017-06-22T12:34:11Z</dcterms:created>
  <dcterms:modified xsi:type="dcterms:W3CDTF">2021-03-21T15:20:53Z</dcterms:modified>
</cp:coreProperties>
</file>