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notesMasterIdLst>
    <p:notesMasterId r:id="rId17"/>
  </p:notesMasterIdLst>
  <p:sldIdLst>
    <p:sldId id="262" r:id="rId2"/>
    <p:sldId id="257" r:id="rId3"/>
    <p:sldId id="258" r:id="rId4"/>
    <p:sldId id="263" r:id="rId5"/>
    <p:sldId id="264" r:id="rId6"/>
    <p:sldId id="265" r:id="rId7"/>
    <p:sldId id="266" r:id="rId8"/>
    <p:sldId id="267" r:id="rId9"/>
    <p:sldId id="268" r:id="rId10"/>
    <p:sldId id="269" r:id="rId11"/>
    <p:sldId id="270" r:id="rId12"/>
    <p:sldId id="271" r:id="rId13"/>
    <p:sldId id="272" r:id="rId14"/>
    <p:sldId id="273" r:id="rId15"/>
    <p:sldId id="274"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CEB59F-5479-459B-8418-597DB8EF1FDB}" type="datetimeFigureOut">
              <a:rPr lang="it-IT" smtClean="0"/>
              <a:t>20/02/2021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A414A-2652-4DE3-BE4C-440318E4150B}" type="slidenum">
              <a:rPr lang="it-IT" smtClean="0"/>
              <a:t>‹N›</a:t>
            </a:fld>
            <a:endParaRPr lang="it-IT"/>
          </a:p>
        </p:txBody>
      </p:sp>
    </p:spTree>
    <p:extLst>
      <p:ext uri="{BB962C8B-B14F-4D97-AF65-F5344CB8AC3E}">
        <p14:creationId xmlns:p14="http://schemas.microsoft.com/office/powerpoint/2010/main" val="2879010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38A414A-2652-4DE3-BE4C-440318E4150B}" type="slidenum">
              <a:rPr lang="it-IT" smtClean="0"/>
              <a:t>2</a:t>
            </a:fld>
            <a:endParaRPr lang="it-IT"/>
          </a:p>
        </p:txBody>
      </p:sp>
    </p:spTree>
    <p:extLst>
      <p:ext uri="{BB962C8B-B14F-4D97-AF65-F5344CB8AC3E}">
        <p14:creationId xmlns:p14="http://schemas.microsoft.com/office/powerpoint/2010/main" val="4039041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11</a:t>
            </a:fld>
            <a:endParaRPr lang="it-IT"/>
          </a:p>
        </p:txBody>
      </p:sp>
    </p:spTree>
    <p:extLst>
      <p:ext uri="{BB962C8B-B14F-4D97-AF65-F5344CB8AC3E}">
        <p14:creationId xmlns:p14="http://schemas.microsoft.com/office/powerpoint/2010/main" val="283142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12</a:t>
            </a:fld>
            <a:endParaRPr lang="it-IT"/>
          </a:p>
        </p:txBody>
      </p:sp>
    </p:spTree>
    <p:extLst>
      <p:ext uri="{BB962C8B-B14F-4D97-AF65-F5344CB8AC3E}">
        <p14:creationId xmlns:p14="http://schemas.microsoft.com/office/powerpoint/2010/main" val="3811464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13</a:t>
            </a:fld>
            <a:endParaRPr lang="it-IT"/>
          </a:p>
        </p:txBody>
      </p:sp>
    </p:spTree>
    <p:extLst>
      <p:ext uri="{BB962C8B-B14F-4D97-AF65-F5344CB8AC3E}">
        <p14:creationId xmlns:p14="http://schemas.microsoft.com/office/powerpoint/2010/main" val="3187616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14</a:t>
            </a:fld>
            <a:endParaRPr lang="it-IT"/>
          </a:p>
        </p:txBody>
      </p:sp>
    </p:spTree>
    <p:extLst>
      <p:ext uri="{BB962C8B-B14F-4D97-AF65-F5344CB8AC3E}">
        <p14:creationId xmlns:p14="http://schemas.microsoft.com/office/powerpoint/2010/main" val="333059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15</a:t>
            </a:fld>
            <a:endParaRPr lang="it-IT"/>
          </a:p>
        </p:txBody>
      </p:sp>
    </p:spTree>
    <p:extLst>
      <p:ext uri="{BB962C8B-B14F-4D97-AF65-F5344CB8AC3E}">
        <p14:creationId xmlns:p14="http://schemas.microsoft.com/office/powerpoint/2010/main" val="3202781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3</a:t>
            </a:fld>
            <a:endParaRPr lang="it-IT"/>
          </a:p>
        </p:txBody>
      </p:sp>
    </p:spTree>
    <p:extLst>
      <p:ext uri="{BB962C8B-B14F-4D97-AF65-F5344CB8AC3E}">
        <p14:creationId xmlns:p14="http://schemas.microsoft.com/office/powerpoint/2010/main" val="3350396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4</a:t>
            </a:fld>
            <a:endParaRPr lang="it-IT"/>
          </a:p>
        </p:txBody>
      </p:sp>
    </p:spTree>
    <p:extLst>
      <p:ext uri="{BB962C8B-B14F-4D97-AF65-F5344CB8AC3E}">
        <p14:creationId xmlns:p14="http://schemas.microsoft.com/office/powerpoint/2010/main" val="724763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5</a:t>
            </a:fld>
            <a:endParaRPr lang="it-IT"/>
          </a:p>
        </p:txBody>
      </p:sp>
    </p:spTree>
    <p:extLst>
      <p:ext uri="{BB962C8B-B14F-4D97-AF65-F5344CB8AC3E}">
        <p14:creationId xmlns:p14="http://schemas.microsoft.com/office/powerpoint/2010/main" val="193762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6</a:t>
            </a:fld>
            <a:endParaRPr lang="it-IT"/>
          </a:p>
        </p:txBody>
      </p:sp>
    </p:spTree>
    <p:extLst>
      <p:ext uri="{BB962C8B-B14F-4D97-AF65-F5344CB8AC3E}">
        <p14:creationId xmlns:p14="http://schemas.microsoft.com/office/powerpoint/2010/main" val="2668416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7</a:t>
            </a:fld>
            <a:endParaRPr lang="it-IT"/>
          </a:p>
        </p:txBody>
      </p:sp>
    </p:spTree>
    <p:extLst>
      <p:ext uri="{BB962C8B-B14F-4D97-AF65-F5344CB8AC3E}">
        <p14:creationId xmlns:p14="http://schemas.microsoft.com/office/powerpoint/2010/main" val="1847090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8</a:t>
            </a:fld>
            <a:endParaRPr lang="it-IT"/>
          </a:p>
        </p:txBody>
      </p:sp>
    </p:spTree>
    <p:extLst>
      <p:ext uri="{BB962C8B-B14F-4D97-AF65-F5344CB8AC3E}">
        <p14:creationId xmlns:p14="http://schemas.microsoft.com/office/powerpoint/2010/main" val="1864121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9</a:t>
            </a:fld>
            <a:endParaRPr lang="it-IT"/>
          </a:p>
        </p:txBody>
      </p:sp>
    </p:spTree>
    <p:extLst>
      <p:ext uri="{BB962C8B-B14F-4D97-AF65-F5344CB8AC3E}">
        <p14:creationId xmlns:p14="http://schemas.microsoft.com/office/powerpoint/2010/main" val="3779936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38A414A-2652-4DE3-BE4C-440318E4150B}" type="slidenum">
              <a:rPr lang="it-IT" smtClean="0"/>
              <a:t>10</a:t>
            </a:fld>
            <a:endParaRPr lang="it-IT"/>
          </a:p>
        </p:txBody>
      </p:sp>
    </p:spTree>
    <p:extLst>
      <p:ext uri="{BB962C8B-B14F-4D97-AF65-F5344CB8AC3E}">
        <p14:creationId xmlns:p14="http://schemas.microsoft.com/office/powerpoint/2010/main" val="2590664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DE9B5B4-0825-4ADC-8BFF-770AB194BB98}" type="datetime1">
              <a:rPr lang="it-IT" smtClean="0"/>
              <a:t>20/02/2021</a:t>
            </a:fld>
            <a:endParaRPr lang="it-IT"/>
          </a:p>
        </p:txBody>
      </p:sp>
      <p:sp>
        <p:nvSpPr>
          <p:cNvPr id="5" name="Footer Placeholder 4"/>
          <p:cNvSpPr>
            <a:spLocks noGrp="1"/>
          </p:cNvSpPr>
          <p:nvPr>
            <p:ph type="ftr" sz="quarter" idx="11"/>
          </p:nvPr>
        </p:nvSpPr>
        <p:spPr>
          <a:xfrm>
            <a:off x="2692397" y="5037663"/>
            <a:ext cx="5214635" cy="279400"/>
          </a:xfrm>
        </p:spPr>
        <p:txBody>
          <a:bodyPr/>
          <a:lstStyle/>
          <a:p>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59F25D2D-7192-441E-B59D-38062E9805F6}" type="slidenum">
              <a:rPr lang="it-IT" smtClean="0"/>
              <a:t>‹N›</a:t>
            </a:fld>
            <a:endParaRPr lang="it-I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3285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2415FCC9-0F9B-4CA3-8ED7-EF139E21BA2E}" type="datetime1">
              <a:rPr lang="it-IT" smtClean="0"/>
              <a:t>20/02/2021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9F25D2D-7192-441E-B59D-38062E9805F6}" type="slidenum">
              <a:rPr lang="it-IT" smtClean="0"/>
              <a:t>‹N›</a:t>
            </a:fld>
            <a:endParaRPr lang="it-IT"/>
          </a:p>
        </p:txBody>
      </p:sp>
    </p:spTree>
    <p:extLst>
      <p:ext uri="{BB962C8B-B14F-4D97-AF65-F5344CB8AC3E}">
        <p14:creationId xmlns:p14="http://schemas.microsoft.com/office/powerpoint/2010/main" val="2370555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62830739-24A5-4BD1-9911-23ACB5B74C66}" type="datetime1">
              <a:rPr lang="it-IT" smtClean="0"/>
              <a:t>20/02/2021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F25D2D-7192-441E-B59D-38062E9805F6}" type="slidenum">
              <a:rPr lang="it-IT" smtClean="0"/>
              <a:t>‹N›</a:t>
            </a:fld>
            <a:endParaRPr lang="it-I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3090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8E1A8526-6774-4292-BF94-C4EDCA3E6AE8}" type="datetime1">
              <a:rPr lang="it-IT" smtClean="0"/>
              <a:t>20/02/2021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F25D2D-7192-441E-B59D-38062E9805F6}" type="slidenum">
              <a:rPr lang="it-IT" smtClean="0"/>
              <a:t>‹N›</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4350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AA945FD7-C1CD-482B-BA25-4F2525108A8A}" type="datetime1">
              <a:rPr lang="it-IT" smtClean="0"/>
              <a:t>20/02/2021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F25D2D-7192-441E-B59D-38062E9805F6}" type="slidenum">
              <a:rPr lang="it-IT" smtClean="0"/>
              <a:t>‹N›</a:t>
            </a:fld>
            <a:endParaRPr lang="it-IT"/>
          </a:p>
        </p:txBody>
      </p:sp>
    </p:spTree>
    <p:extLst>
      <p:ext uri="{BB962C8B-B14F-4D97-AF65-F5344CB8AC3E}">
        <p14:creationId xmlns:p14="http://schemas.microsoft.com/office/powerpoint/2010/main" val="56461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9666D41F-58B2-4147-A5DE-A3822A59A6A9}" type="datetime1">
              <a:rPr lang="it-IT" smtClean="0"/>
              <a:t>20/02/2021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F25D2D-7192-441E-B59D-38062E9805F6}" type="slidenum">
              <a:rPr lang="it-IT" smtClean="0"/>
              <a:t>‹N›</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6212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smtClean="0"/>
              <a:t>Fare clic per modificare lo stile del titolo</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1C3971DA-C455-4BA1-BE05-9F580C587125}" type="datetime1">
              <a:rPr lang="it-IT" smtClean="0"/>
              <a:t>20/02/2021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F25D2D-7192-441E-B59D-38062E9805F6}" type="slidenum">
              <a:rPr lang="it-IT" smtClean="0"/>
              <a:t>‹N›</a:t>
            </a:fld>
            <a:endParaRPr lang="it-I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2632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E16FD410-FB24-4F64-8CE0-6FF4B90D93C2}" type="datetime1">
              <a:rPr lang="it-IT" smtClean="0"/>
              <a:t>20/02/2021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F25D2D-7192-441E-B59D-38062E9805F6}"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0447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8876302A-7890-4651-ADCD-DC1171547285}" type="datetime1">
              <a:rPr lang="it-IT" smtClean="0"/>
              <a:t>20/02/2021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F25D2D-7192-441E-B59D-38062E9805F6}" type="slidenum">
              <a:rPr lang="it-IT" smtClean="0"/>
              <a:t>‹N›</a:t>
            </a:fld>
            <a:endParaRPr lang="it-I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7554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C3D9E4E9-4F96-4142-84EA-39A75238103B}" type="datetime1">
              <a:rPr lang="it-IT" smtClean="0"/>
              <a:t>20/02/2021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F25D2D-7192-441E-B59D-38062E9805F6}" type="slidenum">
              <a:rPr lang="it-IT" smtClean="0"/>
              <a:t>‹N›</a:t>
            </a:fld>
            <a:endParaRPr lang="it-IT"/>
          </a:p>
        </p:txBody>
      </p:sp>
    </p:spTree>
    <p:extLst>
      <p:ext uri="{BB962C8B-B14F-4D97-AF65-F5344CB8AC3E}">
        <p14:creationId xmlns:p14="http://schemas.microsoft.com/office/powerpoint/2010/main" val="1352255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412CCBF-7D44-49F9-8724-5E890248C808}" type="datetime1">
              <a:rPr lang="it-IT" smtClean="0"/>
              <a:t>20/02/2021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9F25D2D-7192-441E-B59D-38062E9805F6}" type="slidenum">
              <a:rPr lang="it-IT" smtClean="0"/>
              <a:t>‹N›</a:t>
            </a:fld>
            <a:endParaRPr lang="it-I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2826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6EF72192-35E2-438B-980F-30C1D72BE0B6}" type="datetime1">
              <a:rPr lang="it-IT" smtClean="0"/>
              <a:t>20/02/2021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9F25D2D-7192-441E-B59D-38062E9805F6}" type="slidenum">
              <a:rPr lang="it-IT" smtClean="0"/>
              <a:t>‹N›</a:t>
            </a:fld>
            <a:endParaRPr lang="it-IT"/>
          </a:p>
        </p:txBody>
      </p:sp>
    </p:spTree>
    <p:extLst>
      <p:ext uri="{BB962C8B-B14F-4D97-AF65-F5344CB8AC3E}">
        <p14:creationId xmlns:p14="http://schemas.microsoft.com/office/powerpoint/2010/main" val="4244023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2686E685-0476-4923-8D8F-C32677AB7168}" type="datetime1">
              <a:rPr lang="it-IT" smtClean="0"/>
              <a:t>20/02/2021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9F25D2D-7192-441E-B59D-38062E9805F6}" type="slidenum">
              <a:rPr lang="it-IT" smtClean="0"/>
              <a:t>‹N›</a:t>
            </a:fld>
            <a:endParaRPr lang="it-I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814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6F5D9570-73AE-46FC-A03B-EE5900D58809}" type="datetime1">
              <a:rPr lang="it-IT" smtClean="0"/>
              <a:t>20/02/2021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9F25D2D-7192-441E-B59D-38062E9805F6}"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683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244A6C-E6FE-41CF-AE0B-DCE6B2A423DA}" type="datetime1">
              <a:rPr lang="it-IT" smtClean="0"/>
              <a:t>20/02/2021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9F25D2D-7192-441E-B59D-38062E9805F6}" type="slidenum">
              <a:rPr lang="it-IT" smtClean="0"/>
              <a:t>‹N›</a:t>
            </a:fld>
            <a:endParaRPr lang="it-IT"/>
          </a:p>
        </p:txBody>
      </p:sp>
    </p:spTree>
    <p:extLst>
      <p:ext uri="{BB962C8B-B14F-4D97-AF65-F5344CB8AC3E}">
        <p14:creationId xmlns:p14="http://schemas.microsoft.com/office/powerpoint/2010/main" val="1171476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AFEFCA0F-4C20-4B59-A719-38C8FC77B504}" type="datetime1">
              <a:rPr lang="it-IT" smtClean="0"/>
              <a:t>20/02/2021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9F25D2D-7192-441E-B59D-38062E9805F6}" type="slidenum">
              <a:rPr lang="it-IT" smtClean="0"/>
              <a:t>‹N›</a:t>
            </a:fld>
            <a:endParaRPr lang="it-I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9691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smtClean="0"/>
              <a:t>Fare clic per modificare lo stile del titolo</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115F5EBB-15F5-4569-AE31-5992910854FB}" type="datetime1">
              <a:rPr lang="it-IT" smtClean="0"/>
              <a:t>20/02/2021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9F25D2D-7192-441E-B59D-38062E9805F6}" type="slidenum">
              <a:rPr lang="it-IT" smtClean="0"/>
              <a:t>‹N›</a:t>
            </a:fld>
            <a:endParaRPr lang="it-IT"/>
          </a:p>
        </p:txBody>
      </p:sp>
    </p:spTree>
    <p:extLst>
      <p:ext uri="{BB962C8B-B14F-4D97-AF65-F5344CB8AC3E}">
        <p14:creationId xmlns:p14="http://schemas.microsoft.com/office/powerpoint/2010/main" val="291302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B6A2269-8D68-49D0-AAA7-232AFABC26CC}" type="datetime1">
              <a:rPr lang="it-IT" smtClean="0"/>
              <a:t>20/02/2021</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9F25D2D-7192-441E-B59D-38062E9805F6}" type="slidenum">
              <a:rPr lang="it-IT" smtClean="0"/>
              <a:t>‹N›</a:t>
            </a:fld>
            <a:endParaRPr lang="it-IT"/>
          </a:p>
        </p:txBody>
      </p:sp>
    </p:spTree>
    <p:extLst>
      <p:ext uri="{BB962C8B-B14F-4D97-AF65-F5344CB8AC3E}">
        <p14:creationId xmlns:p14="http://schemas.microsoft.com/office/powerpoint/2010/main" val="57458478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 di testo 2"/>
          <p:cNvSpPr txBox="1">
            <a:spLocks noChangeArrowheads="1"/>
          </p:cNvSpPr>
          <p:nvPr/>
        </p:nvSpPr>
        <p:spPr bwMode="auto">
          <a:xfrm>
            <a:off x="899592" y="0"/>
            <a:ext cx="11292408" cy="6858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defRPr>
            </a:lvl2pPr>
            <a:lvl3pPr eaLnBrk="0" hangingPunct="0">
              <a:spcBef>
                <a:spcPts val="500"/>
              </a:spcBef>
              <a:buClr>
                <a:srgbClr val="BCBCBC"/>
              </a:buClr>
              <a:buSzPct val="76000"/>
              <a:buFont typeface="Wingdings 3" pitchFamily="18" charset="2"/>
              <a:buChar char=""/>
              <a:defRPr sz="2000">
                <a:solidFill>
                  <a:schemeClr val="tx1"/>
                </a:solidFill>
                <a:latin typeface="Gill Sans MT"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Gill Sans MT"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defRPr>
            </a:lvl9pPr>
          </a:lstStyle>
          <a:p>
            <a:pPr lvl="2" algn="ctr" eaLnBrk="1" hangingPunct="1">
              <a:spcBef>
                <a:spcPct val="0"/>
              </a:spcBef>
              <a:buClrTx/>
              <a:buSzTx/>
              <a:buFontTx/>
              <a:buNone/>
              <a:defRPr/>
            </a:pPr>
            <a:endParaRPr lang="it-IT" altLang="it-IT" sz="1800" dirty="0" smtClean="0">
              <a:solidFill>
                <a:srgbClr val="1509B7"/>
              </a:solidFill>
              <a:latin typeface="Times New Roman" pitchFamily="18" charset="0"/>
              <a:cs typeface="Arial" charset="0"/>
            </a:endParaRPr>
          </a:p>
          <a:p>
            <a:pPr lvl="2" algn="ctr" eaLnBrk="1" hangingPunct="1">
              <a:spcBef>
                <a:spcPct val="0"/>
              </a:spcBef>
              <a:buClrTx/>
              <a:buSzTx/>
              <a:buFontTx/>
              <a:buNone/>
              <a:defRPr/>
            </a:pPr>
            <a:r>
              <a:rPr lang="it-IT" altLang="it-IT" sz="1800" dirty="0" smtClean="0">
                <a:solidFill>
                  <a:schemeClr val="bg2">
                    <a:lumMod val="10000"/>
                  </a:schemeClr>
                </a:solidFill>
                <a:latin typeface="Times New Roman" pitchFamily="18" charset="0"/>
                <a:cs typeface="Times New Roman" pitchFamily="18" charset="0"/>
              </a:rPr>
              <a:t>ISTITUTO SUPERIORE DI SCIENZE RELIGIOSE</a:t>
            </a:r>
          </a:p>
          <a:p>
            <a:pPr lvl="2" algn="ctr" eaLnBrk="1" hangingPunct="1">
              <a:spcBef>
                <a:spcPct val="0"/>
              </a:spcBef>
              <a:buClrTx/>
              <a:buSzTx/>
              <a:buFontTx/>
              <a:buNone/>
              <a:defRPr/>
            </a:pPr>
            <a:r>
              <a:rPr lang="it-IT" altLang="it-IT" sz="1800" i="1" dirty="0" smtClean="0">
                <a:solidFill>
                  <a:schemeClr val="bg2">
                    <a:lumMod val="10000"/>
                  </a:schemeClr>
                </a:solidFill>
                <a:latin typeface="Times New Roman" pitchFamily="18" charset="0"/>
                <a:cs typeface="Times New Roman" pitchFamily="18" charset="0"/>
              </a:rPr>
              <a:t>San Metodio</a:t>
            </a:r>
          </a:p>
          <a:p>
            <a:pPr lvl="2" algn="ctr" eaLnBrk="1" hangingPunct="1">
              <a:spcBef>
                <a:spcPct val="0"/>
              </a:spcBef>
              <a:buClrTx/>
              <a:buSzTx/>
              <a:buFontTx/>
              <a:buNone/>
              <a:defRPr/>
            </a:pPr>
            <a:endParaRPr lang="it-IT" altLang="it-IT" sz="1800" i="1" dirty="0" smtClean="0">
              <a:solidFill>
                <a:schemeClr val="bg2">
                  <a:lumMod val="10000"/>
                </a:schemeClr>
              </a:solidFill>
              <a:latin typeface="Times New Roman" pitchFamily="18" charset="0"/>
              <a:cs typeface="Times New Roman" pitchFamily="18" charset="0"/>
            </a:endParaRPr>
          </a:p>
          <a:p>
            <a:pPr lvl="2" algn="ctr" eaLnBrk="1" hangingPunct="1">
              <a:spcBef>
                <a:spcPct val="0"/>
              </a:spcBef>
              <a:buClrTx/>
              <a:buSzTx/>
              <a:buFontTx/>
              <a:buNone/>
              <a:defRPr/>
            </a:pPr>
            <a:endParaRPr lang="it-IT" altLang="it-IT" sz="1800" i="1" dirty="0" smtClean="0">
              <a:solidFill>
                <a:schemeClr val="bg2">
                  <a:lumMod val="10000"/>
                </a:schemeClr>
              </a:solidFill>
              <a:latin typeface="Times New Roman" pitchFamily="18" charset="0"/>
              <a:cs typeface="Times New Roman" pitchFamily="18" charset="0"/>
            </a:endParaRPr>
          </a:p>
          <a:p>
            <a:pPr lvl="2" algn="ctr" eaLnBrk="1" hangingPunct="1">
              <a:spcBef>
                <a:spcPct val="0"/>
              </a:spcBef>
              <a:buClrTx/>
              <a:buSzTx/>
              <a:buFontTx/>
              <a:buNone/>
              <a:defRPr/>
            </a:pPr>
            <a:endParaRPr lang="it-IT" altLang="it-IT" sz="1800" i="1" dirty="0" smtClean="0">
              <a:solidFill>
                <a:schemeClr val="bg2">
                  <a:lumMod val="10000"/>
                </a:schemeClr>
              </a:solidFill>
              <a:latin typeface="Times New Roman" pitchFamily="18" charset="0"/>
              <a:cs typeface="Times New Roman" pitchFamily="18" charset="0"/>
            </a:endParaRPr>
          </a:p>
          <a:p>
            <a:pPr lvl="2" algn="ctr" eaLnBrk="1" hangingPunct="1">
              <a:spcBef>
                <a:spcPct val="0"/>
              </a:spcBef>
              <a:buClrTx/>
              <a:buSzTx/>
              <a:buFontTx/>
              <a:buNone/>
              <a:defRPr/>
            </a:pPr>
            <a:endParaRPr lang="it-IT" altLang="it-IT" sz="1800" i="1" dirty="0" smtClean="0">
              <a:solidFill>
                <a:schemeClr val="bg2">
                  <a:lumMod val="10000"/>
                </a:schemeClr>
              </a:solidFill>
              <a:latin typeface="Times New Roman" pitchFamily="18" charset="0"/>
              <a:cs typeface="Times New Roman" pitchFamily="18" charset="0"/>
            </a:endParaRPr>
          </a:p>
          <a:p>
            <a:pPr lvl="2" algn="ctr" eaLnBrk="1" hangingPunct="1">
              <a:spcBef>
                <a:spcPct val="0"/>
              </a:spcBef>
              <a:buClrTx/>
              <a:buSzTx/>
              <a:buFontTx/>
              <a:buNone/>
              <a:defRPr/>
            </a:pPr>
            <a:endParaRPr lang="it-IT" altLang="it-IT" sz="1800" i="1" dirty="0" smtClean="0">
              <a:solidFill>
                <a:schemeClr val="bg2">
                  <a:lumMod val="10000"/>
                </a:schemeClr>
              </a:solidFill>
              <a:latin typeface="Times New Roman" pitchFamily="18" charset="0"/>
              <a:cs typeface="Times New Roman" pitchFamily="18" charset="0"/>
            </a:endParaRPr>
          </a:p>
          <a:p>
            <a:pPr lvl="2" algn="ctr" eaLnBrk="1" hangingPunct="1">
              <a:spcBef>
                <a:spcPct val="0"/>
              </a:spcBef>
              <a:buClrTx/>
              <a:buSzTx/>
              <a:buFontTx/>
              <a:buNone/>
              <a:defRPr/>
            </a:pPr>
            <a:endParaRPr lang="it-IT" altLang="it-IT" sz="1800" i="1" dirty="0" smtClean="0">
              <a:solidFill>
                <a:schemeClr val="bg2">
                  <a:lumMod val="10000"/>
                </a:schemeClr>
              </a:solidFill>
              <a:latin typeface="Times New Roman" pitchFamily="18" charset="0"/>
              <a:cs typeface="Times New Roman" pitchFamily="18" charset="0"/>
            </a:endParaRPr>
          </a:p>
          <a:p>
            <a:pPr lvl="2" algn="ctr" eaLnBrk="1" hangingPunct="1">
              <a:spcBef>
                <a:spcPct val="0"/>
              </a:spcBef>
              <a:buClrTx/>
              <a:buSzTx/>
              <a:buFontTx/>
              <a:buNone/>
              <a:defRPr/>
            </a:pPr>
            <a:endParaRPr lang="it-IT" altLang="it-IT" sz="1800" noProof="1" smtClean="0">
              <a:solidFill>
                <a:schemeClr val="bg2">
                  <a:lumMod val="10000"/>
                </a:schemeClr>
              </a:solidFill>
              <a:latin typeface="Times New Roman" pitchFamily="18" charset="0"/>
              <a:cs typeface="Times New Roman" pitchFamily="18" charset="0"/>
            </a:endParaRPr>
          </a:p>
          <a:p>
            <a:pPr lvl="2" algn="ctr" eaLnBrk="1" hangingPunct="1">
              <a:spcBef>
                <a:spcPct val="0"/>
              </a:spcBef>
              <a:buClrTx/>
              <a:buSzTx/>
              <a:buFontTx/>
              <a:buNone/>
              <a:defRPr/>
            </a:pPr>
            <a:r>
              <a:rPr lang="it-IT" altLang="it-IT" sz="1800" dirty="0" smtClean="0">
                <a:solidFill>
                  <a:schemeClr val="bg2">
                    <a:lumMod val="10000"/>
                  </a:schemeClr>
                </a:solidFill>
                <a:latin typeface="Times New Roman" pitchFamily="18" charset="0"/>
                <a:cs typeface="Times New Roman" pitchFamily="18" charset="0"/>
              </a:rPr>
              <a:t>Siracusa</a:t>
            </a:r>
          </a:p>
          <a:p>
            <a:pPr lvl="2" algn="ctr" eaLnBrk="1" hangingPunct="1">
              <a:spcBef>
                <a:spcPct val="0"/>
              </a:spcBef>
              <a:buClrTx/>
              <a:buSzTx/>
              <a:buFontTx/>
              <a:buNone/>
              <a:defRPr/>
            </a:pPr>
            <a:endParaRPr lang="it-IT" altLang="it-IT" sz="1800" dirty="0" smtClean="0">
              <a:solidFill>
                <a:schemeClr val="bg2">
                  <a:lumMod val="10000"/>
                </a:schemeClr>
              </a:solidFill>
              <a:latin typeface="Times New Roman" pitchFamily="18" charset="0"/>
              <a:cs typeface="Times New Roman" pitchFamily="18" charset="0"/>
            </a:endParaRPr>
          </a:p>
          <a:p>
            <a:pPr lvl="2" algn="ctr" eaLnBrk="1" hangingPunct="1">
              <a:spcBef>
                <a:spcPct val="0"/>
              </a:spcBef>
              <a:buClrTx/>
              <a:buSzTx/>
              <a:buFontTx/>
              <a:buNone/>
              <a:defRPr/>
            </a:pPr>
            <a:endParaRPr lang="it-IT" altLang="it-IT" sz="1800" dirty="0" smtClean="0">
              <a:solidFill>
                <a:schemeClr val="bg2">
                  <a:lumMod val="10000"/>
                </a:schemeClr>
              </a:solidFill>
              <a:latin typeface="Times New Roman" pitchFamily="18" charset="0"/>
              <a:cs typeface="Times New Roman" pitchFamily="18" charset="0"/>
            </a:endParaRPr>
          </a:p>
          <a:p>
            <a:pPr lvl="2" algn="ctr" eaLnBrk="1" hangingPunct="1">
              <a:spcBef>
                <a:spcPct val="0"/>
              </a:spcBef>
              <a:buClrTx/>
              <a:buSzTx/>
              <a:buFontTx/>
              <a:buNone/>
              <a:defRPr/>
            </a:pPr>
            <a:r>
              <a:rPr lang="it-IT" altLang="it-IT" sz="1800" cap="small" dirty="0" smtClean="0">
                <a:solidFill>
                  <a:schemeClr val="bg2">
                    <a:lumMod val="10000"/>
                  </a:schemeClr>
                </a:solidFill>
                <a:latin typeface="Times New Roman" pitchFamily="18" charset="0"/>
                <a:cs typeface="Times New Roman" pitchFamily="18" charset="0"/>
              </a:rPr>
              <a:t>Pamela Speranza</a:t>
            </a:r>
            <a:endParaRPr lang="it-IT" altLang="it-IT" sz="1800" dirty="0" smtClean="0">
              <a:solidFill>
                <a:schemeClr val="bg2">
                  <a:lumMod val="10000"/>
                </a:schemeClr>
              </a:solidFill>
              <a:latin typeface="Times New Roman" pitchFamily="18" charset="0"/>
              <a:cs typeface="Times New Roman" pitchFamily="18" charset="0"/>
            </a:endParaRPr>
          </a:p>
          <a:p>
            <a:pPr lvl="2" algn="ctr" eaLnBrk="1" hangingPunct="1">
              <a:spcBef>
                <a:spcPct val="0"/>
              </a:spcBef>
              <a:buClrTx/>
              <a:buSzTx/>
              <a:buFontTx/>
              <a:buNone/>
              <a:defRPr/>
            </a:pPr>
            <a:endParaRPr lang="it-IT" altLang="it-IT" sz="1800" dirty="0" smtClean="0">
              <a:solidFill>
                <a:schemeClr val="bg2">
                  <a:lumMod val="10000"/>
                </a:schemeClr>
              </a:solidFill>
              <a:latin typeface="Times New Roman" pitchFamily="18" charset="0"/>
              <a:cs typeface="Times New Roman" pitchFamily="18" charset="0"/>
            </a:endParaRPr>
          </a:p>
          <a:p>
            <a:pPr lvl="2" algn="ctr" eaLnBrk="1" hangingPunct="1">
              <a:spcBef>
                <a:spcPct val="0"/>
              </a:spcBef>
              <a:buClrTx/>
              <a:buSzTx/>
              <a:buFontTx/>
              <a:buNone/>
              <a:defRPr/>
            </a:pPr>
            <a:r>
              <a:rPr lang="it-IT" altLang="it-IT" dirty="0" smtClean="0">
                <a:solidFill>
                  <a:schemeClr val="bg2">
                    <a:lumMod val="10000"/>
                  </a:schemeClr>
                </a:solidFill>
                <a:latin typeface="Times New Roman" pitchFamily="18" charset="0"/>
                <a:cs typeface="Times New Roman" pitchFamily="18" charset="0"/>
              </a:rPr>
              <a:t>Corso di Pedagogia</a:t>
            </a:r>
          </a:p>
          <a:p>
            <a:pPr lvl="2" algn="ctr" eaLnBrk="1" hangingPunct="1">
              <a:spcBef>
                <a:spcPct val="0"/>
              </a:spcBef>
              <a:buClrTx/>
              <a:buSzTx/>
              <a:buFontTx/>
              <a:buNone/>
              <a:defRPr/>
            </a:pPr>
            <a:r>
              <a:rPr lang="it-IT" altLang="it-IT" sz="1600" dirty="0" smtClean="0">
                <a:solidFill>
                  <a:schemeClr val="bg2">
                    <a:lumMod val="10000"/>
                  </a:schemeClr>
                </a:solidFill>
                <a:latin typeface="Times New Roman" pitchFamily="18" charset="0"/>
                <a:cs typeface="Times New Roman" pitchFamily="18" charset="0"/>
              </a:rPr>
              <a:t>Il Comportamentismo</a:t>
            </a:r>
          </a:p>
          <a:p>
            <a:pPr lvl="2" algn="ctr" eaLnBrk="1" hangingPunct="1">
              <a:spcBef>
                <a:spcPct val="0"/>
              </a:spcBef>
              <a:spcAft>
                <a:spcPts val="1000"/>
              </a:spcAft>
              <a:buClrTx/>
              <a:buSzTx/>
              <a:buFontTx/>
              <a:buNone/>
              <a:defRPr/>
            </a:pPr>
            <a:r>
              <a:rPr lang="it-IT" altLang="it-IT" sz="1100" i="1" dirty="0" smtClean="0">
                <a:solidFill>
                  <a:schemeClr val="bg2">
                    <a:lumMod val="10000"/>
                  </a:schemeClr>
                </a:solidFill>
                <a:latin typeface="Times New Roman" pitchFamily="18" charset="0"/>
                <a:cs typeface="Times New Roman" pitchFamily="18" charset="0"/>
              </a:rPr>
              <a:t>ad uso degli studenti</a:t>
            </a:r>
            <a:endParaRPr lang="it-IT" altLang="it-IT" i="1" dirty="0" smtClean="0">
              <a:solidFill>
                <a:schemeClr val="bg2">
                  <a:lumMod val="10000"/>
                </a:schemeClr>
              </a:solidFill>
              <a:latin typeface="Times New Roman" pitchFamily="18" charset="0"/>
              <a:cs typeface="Times New Roman" pitchFamily="18" charset="0"/>
            </a:endParaRPr>
          </a:p>
          <a:p>
            <a:pPr lvl="2" algn="ctr" eaLnBrk="1" hangingPunct="1">
              <a:spcBef>
                <a:spcPct val="0"/>
              </a:spcBef>
              <a:spcAft>
                <a:spcPts val="1000"/>
              </a:spcAft>
              <a:buClrTx/>
              <a:buSzTx/>
              <a:buFontTx/>
              <a:buNone/>
              <a:defRPr/>
            </a:pPr>
            <a:endParaRPr lang="it-IT" altLang="it-IT" dirty="0" smtClean="0">
              <a:solidFill>
                <a:schemeClr val="bg2">
                  <a:lumMod val="10000"/>
                </a:schemeClr>
              </a:solidFill>
              <a:latin typeface="Times New Roman" pitchFamily="18" charset="0"/>
              <a:cs typeface="Times New Roman" pitchFamily="18" charset="0"/>
            </a:endParaRPr>
          </a:p>
          <a:p>
            <a:pPr lvl="2" algn="ctr" eaLnBrk="1" hangingPunct="1">
              <a:spcBef>
                <a:spcPct val="0"/>
              </a:spcBef>
              <a:spcAft>
                <a:spcPts val="1000"/>
              </a:spcAft>
              <a:buClrTx/>
              <a:buSzTx/>
              <a:buFontTx/>
              <a:buNone/>
              <a:defRPr/>
            </a:pPr>
            <a:r>
              <a:rPr lang="it-IT" altLang="it-IT" dirty="0" err="1" smtClean="0">
                <a:solidFill>
                  <a:schemeClr val="bg2">
                    <a:lumMod val="10000"/>
                  </a:schemeClr>
                </a:solidFill>
                <a:latin typeface="Times New Roman" pitchFamily="18" charset="0"/>
                <a:cs typeface="Times New Roman" pitchFamily="18" charset="0"/>
              </a:rPr>
              <a:t>a.a</a:t>
            </a:r>
            <a:r>
              <a:rPr lang="it-IT" altLang="it-IT" dirty="0" smtClean="0">
                <a:solidFill>
                  <a:schemeClr val="bg2">
                    <a:lumMod val="10000"/>
                  </a:schemeClr>
                </a:solidFill>
                <a:latin typeface="Times New Roman" pitchFamily="18" charset="0"/>
                <a:cs typeface="Times New Roman" pitchFamily="18" charset="0"/>
              </a:rPr>
              <a:t>. 2020/21</a:t>
            </a:r>
          </a:p>
          <a:p>
            <a:pPr lvl="2" algn="ctr" eaLnBrk="1" hangingPunct="1">
              <a:spcBef>
                <a:spcPct val="0"/>
              </a:spcBef>
              <a:spcAft>
                <a:spcPts val="1000"/>
              </a:spcAft>
              <a:buClrTx/>
              <a:buSzTx/>
              <a:buFontTx/>
              <a:buNone/>
              <a:defRPr/>
            </a:pPr>
            <a:endParaRPr lang="it-IT" altLang="it-IT" dirty="0" smtClean="0">
              <a:solidFill>
                <a:schemeClr val="bg2">
                  <a:lumMod val="10000"/>
                </a:schemeClr>
              </a:solidFill>
              <a:latin typeface="Times New Roman" pitchFamily="18" charset="0"/>
              <a:cs typeface="Times New Roman" pitchFamily="18" charset="0"/>
            </a:endParaRPr>
          </a:p>
          <a:p>
            <a:pPr lvl="2" algn="ctr" eaLnBrk="1" hangingPunct="1">
              <a:spcBef>
                <a:spcPct val="0"/>
              </a:spcBef>
              <a:spcAft>
                <a:spcPts val="1000"/>
              </a:spcAft>
              <a:buClrTx/>
              <a:buSzTx/>
              <a:buFontTx/>
              <a:buNone/>
              <a:defRPr/>
            </a:pPr>
            <a:r>
              <a:rPr lang="it-IT" altLang="it-IT" sz="1400" dirty="0" smtClean="0">
                <a:solidFill>
                  <a:schemeClr val="bg2">
                    <a:lumMod val="10000"/>
                  </a:schemeClr>
                </a:solidFill>
                <a:latin typeface="Times New Roman" pitchFamily="18" charset="0"/>
                <a:cs typeface="Times New Roman" pitchFamily="18" charset="0"/>
              </a:rPr>
              <a:t>Edizioni </a:t>
            </a:r>
            <a:r>
              <a:rPr lang="it-IT" altLang="it-IT" sz="1400" i="1" dirty="0" smtClean="0">
                <a:solidFill>
                  <a:schemeClr val="bg2">
                    <a:lumMod val="10000"/>
                  </a:schemeClr>
                </a:solidFill>
                <a:latin typeface="Times New Roman" pitchFamily="18" charset="0"/>
                <a:cs typeface="Times New Roman" pitchFamily="18" charset="0"/>
              </a:rPr>
              <a:t>San Metodio</a:t>
            </a:r>
          </a:p>
          <a:p>
            <a:pPr lvl="2" algn="ctr" eaLnBrk="1" hangingPunct="1">
              <a:spcBef>
                <a:spcPct val="0"/>
              </a:spcBef>
              <a:spcAft>
                <a:spcPts val="1000"/>
              </a:spcAft>
              <a:buClrTx/>
              <a:buSzTx/>
              <a:buFontTx/>
              <a:buNone/>
              <a:defRPr/>
            </a:pPr>
            <a:endParaRPr lang="it-IT" altLang="it-IT" sz="1800" dirty="0" smtClean="0">
              <a:solidFill>
                <a:srgbClr val="1509B7"/>
              </a:solidFill>
              <a:latin typeface="Times New Roman" pitchFamily="18" charset="0"/>
              <a:cs typeface="Arial" charset="0"/>
            </a:endParaRPr>
          </a:p>
          <a:p>
            <a:pPr eaLnBrk="1" hangingPunct="1">
              <a:spcBef>
                <a:spcPct val="0"/>
              </a:spcBef>
              <a:spcAft>
                <a:spcPts val="1000"/>
              </a:spcAft>
              <a:buClrTx/>
              <a:buSzTx/>
              <a:buFontTx/>
              <a:buNone/>
              <a:defRPr/>
            </a:pPr>
            <a:endParaRPr lang="it-IT" altLang="it-IT" sz="1100" dirty="0" smtClean="0">
              <a:latin typeface="Times New Roman" pitchFamily="18" charset="0"/>
              <a:cs typeface="Arial" charset="0"/>
            </a:endParaRPr>
          </a:p>
          <a:p>
            <a:pPr eaLnBrk="1" hangingPunct="1">
              <a:spcBef>
                <a:spcPct val="0"/>
              </a:spcBef>
              <a:buClrTx/>
              <a:buSzTx/>
              <a:buFontTx/>
              <a:buNone/>
              <a:defRPr/>
            </a:pPr>
            <a:endParaRPr lang="it-IT" altLang="it-IT" sz="1800" dirty="0" smtClean="0">
              <a:cs typeface="Arial" charset="0"/>
            </a:endParaRPr>
          </a:p>
        </p:txBody>
      </p:sp>
      <p:sp>
        <p:nvSpPr>
          <p:cNvPr id="5" name="Casella di testo 4"/>
          <p:cNvSpPr txBox="1">
            <a:spLocks noChangeArrowheads="1"/>
          </p:cNvSpPr>
          <p:nvPr/>
        </p:nvSpPr>
        <p:spPr bwMode="auto">
          <a:xfrm>
            <a:off x="0" y="0"/>
            <a:ext cx="1454226" cy="6858000"/>
          </a:xfrm>
          <a:prstGeom prst="rect">
            <a:avLst/>
          </a:prstGeom>
          <a:solidFill>
            <a:schemeClr val="accent5">
              <a:lumMod val="75000"/>
            </a:schemeClr>
          </a:solidFill>
          <a:ln>
            <a:noFill/>
          </a:ln>
          <a:extLst/>
        </p:spPr>
        <p:txBody>
          <a:bodyPr vert="vert270"/>
          <a:lstStyle/>
          <a:p>
            <a:pPr algn="ctr" fontAlgn="auto">
              <a:spcBef>
                <a:spcPts val="0"/>
              </a:spcBef>
              <a:spcAft>
                <a:spcPts val="1000"/>
              </a:spcAft>
              <a:defRPr/>
            </a:pPr>
            <a:r>
              <a:rPr lang="it-IT" sz="2000" cap="small" dirty="0" smtClean="0">
                <a:solidFill>
                  <a:srgbClr val="FFFFFF"/>
                </a:solidFill>
                <a:latin typeface="Times New Roman" pitchFamily="18" charset="0"/>
                <a:cs typeface="+mn-cs"/>
              </a:rPr>
              <a:t>Pamela Speranza</a:t>
            </a:r>
          </a:p>
          <a:p>
            <a:pPr algn="ctr" fontAlgn="auto">
              <a:spcBef>
                <a:spcPts val="0"/>
              </a:spcBef>
              <a:spcAft>
                <a:spcPts val="1000"/>
              </a:spcAft>
              <a:defRPr/>
            </a:pPr>
            <a:endParaRPr lang="it-IT" sz="1600" cap="small" dirty="0">
              <a:solidFill>
                <a:srgbClr val="FFFFFF"/>
              </a:solidFill>
              <a:latin typeface="Times New Roman" pitchFamily="18" charset="0"/>
              <a:cs typeface="+mn-cs"/>
            </a:endParaRPr>
          </a:p>
          <a:p>
            <a:pPr algn="ctr" fontAlgn="auto">
              <a:spcBef>
                <a:spcPts val="0"/>
              </a:spcBef>
              <a:spcAft>
                <a:spcPts val="1000"/>
              </a:spcAft>
              <a:defRPr/>
            </a:pPr>
            <a:r>
              <a:rPr lang="it-IT" sz="2000" dirty="0" smtClean="0">
                <a:solidFill>
                  <a:srgbClr val="FFFFFF"/>
                </a:solidFill>
                <a:latin typeface="Times New Roman" pitchFamily="18" charset="0"/>
                <a:cs typeface="+mn-cs"/>
              </a:rPr>
              <a:t>Corso di Pedagogia</a:t>
            </a:r>
            <a:r>
              <a:rPr lang="it-IT" sz="1600" dirty="0" smtClean="0">
                <a:solidFill>
                  <a:srgbClr val="FFFFFF"/>
                </a:solidFill>
                <a:latin typeface="Times New Roman" pitchFamily="18" charset="0"/>
                <a:cs typeface="+mn-cs"/>
              </a:rPr>
              <a:t>	</a:t>
            </a:r>
            <a:r>
              <a:rPr lang="it-IT" sz="1600" dirty="0">
                <a:solidFill>
                  <a:srgbClr val="FFFFFF"/>
                </a:solidFill>
                <a:latin typeface="Times New Roman" pitchFamily="18" charset="0"/>
                <a:cs typeface="+mn-cs"/>
              </a:rPr>
              <a:t>	Edizioni </a:t>
            </a:r>
            <a:r>
              <a:rPr lang="it-IT" sz="1600" i="1" dirty="0">
                <a:solidFill>
                  <a:srgbClr val="FFFFFF"/>
                </a:solidFill>
                <a:latin typeface="Times New Roman" pitchFamily="18" charset="0"/>
                <a:cs typeface="+mn-cs"/>
              </a:rPr>
              <a:t>San Metodio</a:t>
            </a:r>
          </a:p>
          <a:p>
            <a:pPr lvl="1" fontAlgn="auto">
              <a:spcBef>
                <a:spcPts val="0"/>
              </a:spcBef>
              <a:spcAft>
                <a:spcPts val="1000"/>
              </a:spcAft>
              <a:defRPr/>
            </a:pPr>
            <a:r>
              <a:rPr lang="it-IT" sz="1600" i="1" dirty="0">
                <a:solidFill>
                  <a:srgbClr val="FFFFFF"/>
                </a:solidFill>
                <a:latin typeface="Times New Roman" pitchFamily="18" charset="0"/>
                <a:cs typeface="+mn-cs"/>
              </a:rPr>
              <a:t>   </a:t>
            </a:r>
            <a:endParaRPr lang="it-IT" dirty="0">
              <a:cs typeface="+mn-cs"/>
            </a:endParaRPr>
          </a:p>
        </p:txBody>
      </p:sp>
      <p:pic>
        <p:nvPicPr>
          <p:cNvPr id="6" name="Immagine 1" descr="ISSR san metodio logo_ne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7075" y="914400"/>
            <a:ext cx="1949299" cy="187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666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Teorici del Comportamentismo:</a:t>
            </a:r>
            <a:b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br>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B.F. </a:t>
            </a:r>
            <a:r>
              <a:rPr lang="it-IT" dirty="0" err="1" smtClean="0">
                <a:latin typeface="Comic Sans MS" panose="030F0702030302020204" pitchFamily="66" charset="0"/>
                <a:ea typeface="Arial Unicode MS" panose="020B0604020202020204" pitchFamily="34" charset="-128"/>
                <a:cs typeface="Arial Unicode MS" panose="020B0604020202020204" pitchFamily="34" charset="-128"/>
              </a:rPr>
              <a:t>Skinner</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fontScale="85000" lnSpcReduction="20000"/>
          </a:bodyPr>
          <a:lstStyle/>
          <a:p>
            <a:pPr marL="0" indent="0" algn="just">
              <a:buNone/>
            </a:pPr>
            <a:r>
              <a:rPr lang="it-IT" dirty="0" err="1" smtClean="0">
                <a:latin typeface="Arial Unicode MS" panose="020B0604020202020204" pitchFamily="34" charset="-128"/>
                <a:ea typeface="Arial Unicode MS" panose="020B0604020202020204" pitchFamily="34" charset="-128"/>
                <a:cs typeface="Arial Unicode MS" panose="020B0604020202020204" pitchFamily="34" charset="-128"/>
              </a:rPr>
              <a:t>Skinner</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è il teorico del Comportamentismo Operante</a:t>
            </a:r>
          </a:p>
          <a:p>
            <a:pPr algn="just"/>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La sua attenzione fu rivolta al rinforzo inteso come ricompensa data al soggetto subito dopo l’emissione del comportamento desiderato.</a:t>
            </a:r>
          </a:p>
          <a:p>
            <a:pPr algn="just"/>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Il comportamento cui è seguito il rinforzo tenderà ad essere emesso con più frequenza dal soggetto.</a:t>
            </a:r>
          </a:p>
          <a:p>
            <a:pPr algn="just"/>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Il rinforzo può essere positivo se permette al soggetto di ottenere la sua ricompensa.</a:t>
            </a:r>
          </a:p>
          <a:p>
            <a:pPr algn="just"/>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Il rinforzo può essere negativo se permette al soggetto di evitare qualcosa di spiacevole.</a:t>
            </a:r>
          </a:p>
          <a:p>
            <a:pPr algn="just"/>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ATTENZIONE: il rinforzo negativo non coincide con la punizione!</a:t>
            </a:r>
          </a:p>
          <a:p>
            <a:pPr algn="just"/>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317074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Differenze tra Comportamentismo Classico e Comportamentismo Operante</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fontScale="85000" lnSpcReduction="20000"/>
          </a:bodyPr>
          <a:lstStyle/>
          <a:p>
            <a:pPr marL="0" indent="0" algn="just">
              <a:buNone/>
            </a:pP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«Nel condizionamento operante l’organismo impara a sceglier le risposte che avranno le conseguenze migliori per il proprio adattamento; queste non sono le più stimolate, ma quelle che dimostrano di produrre i migliori effetti adattivi sull’ambiente: il soggetto modifica l’ambiente per mezzo del proprio comportamento, operando su di esso attraverso le leggi dell’esercizio e dell’effetto. Nel condizionamento classico o rispondente, invece, ogni soggetto impara a rispondere all’ambiente: il comportamento individuale si modifica attraverso le leggi dell’intensità, della frequenza e della continuità temporale. […] Il condizionamento classico suscita la risposta nel soggetto ed è considerato involontario e automatico; il condizionamento operante dipende dalla risposta soggettiva ed è ritenuto volontario e controllato dal soggetto che opera». </a:t>
            </a:r>
            <a:r>
              <a:rPr lang="it-IT" cap="small" dirty="0">
                <a:latin typeface="Arial Unicode MS" panose="020B0604020202020204" pitchFamily="34" charset="-128"/>
                <a:ea typeface="Arial Unicode MS" panose="020B0604020202020204" pitchFamily="34" charset="-128"/>
                <a:cs typeface="Arial Unicode MS" panose="020B0604020202020204" pitchFamily="34" charset="-128"/>
              </a:rPr>
              <a:t>F. </a:t>
            </a:r>
            <a:r>
              <a:rPr lang="it-IT" cap="small" dirty="0" err="1">
                <a:latin typeface="Arial Unicode MS" panose="020B0604020202020204" pitchFamily="34" charset="-128"/>
                <a:ea typeface="Arial Unicode MS" panose="020B0604020202020204" pitchFamily="34" charset="-128"/>
                <a:cs typeface="Arial Unicode MS" panose="020B0604020202020204" pitchFamily="34" charset="-128"/>
              </a:rPr>
              <a:t>Santoianni</a:t>
            </a:r>
            <a:r>
              <a:rPr lang="it-IT" cap="small" dirty="0">
                <a:latin typeface="Arial Unicode MS" panose="020B0604020202020204" pitchFamily="34" charset="-128"/>
                <a:ea typeface="Arial Unicode MS" panose="020B0604020202020204" pitchFamily="34" charset="-128"/>
                <a:cs typeface="Arial Unicode MS" panose="020B0604020202020204" pitchFamily="34" charset="-128"/>
              </a:rPr>
              <a:t>-M. Striano</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it-IT" i="1" dirty="0">
                <a:latin typeface="Arial Unicode MS" panose="020B0604020202020204" pitchFamily="34" charset="-128"/>
                <a:ea typeface="Arial Unicode MS" panose="020B0604020202020204" pitchFamily="34" charset="-128"/>
                <a:cs typeface="Arial Unicode MS" panose="020B0604020202020204" pitchFamily="34" charset="-128"/>
              </a:rPr>
              <a:t>Modelli teorici e metodologici dell’apprendimento</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Laterza, Roma-Bari 2003, </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10-11.</a:t>
            </a:r>
          </a:p>
          <a:p>
            <a:pPr algn="just"/>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305358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Applicazione pedagogica del Comportamentismo</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a:bodyPr>
          <a:lstStyle/>
          <a:p>
            <a:pPr marL="0" indent="0" algn="ctr">
              <a:buNone/>
            </a:pPr>
            <a:r>
              <a:rPr lang="it-IT" sz="3200" dirty="0" smtClean="0">
                <a:latin typeface="Arial Unicode MS" panose="020B0604020202020204" pitchFamily="34" charset="-128"/>
                <a:ea typeface="Arial Unicode MS" panose="020B0604020202020204" pitchFamily="34" charset="-128"/>
                <a:cs typeface="Arial Unicode MS" panose="020B0604020202020204" pitchFamily="34" charset="-128"/>
              </a:rPr>
              <a:t>La ricaduta pedagogica del comportamentismo </a:t>
            </a:r>
          </a:p>
          <a:p>
            <a:pPr marL="0" indent="0" algn="ctr">
              <a:buNone/>
            </a:pPr>
            <a:r>
              <a:rPr lang="it-IT" sz="3200" dirty="0" smtClean="0">
                <a:latin typeface="Arial Unicode MS" panose="020B0604020202020204" pitchFamily="34" charset="-128"/>
                <a:ea typeface="Arial Unicode MS" panose="020B0604020202020204" pitchFamily="34" charset="-128"/>
                <a:cs typeface="Arial Unicode MS" panose="020B0604020202020204" pitchFamily="34" charset="-128"/>
              </a:rPr>
              <a:t>prende il nome di </a:t>
            </a:r>
          </a:p>
          <a:p>
            <a:pPr marL="0" indent="0" algn="ctr">
              <a:buNone/>
            </a:pPr>
            <a:r>
              <a:rPr lang="it-IT" sz="40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Modello Trasmissivo-Imitativo</a:t>
            </a:r>
          </a:p>
          <a:p>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57492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Caratteristiche del Modello </a:t>
            </a:r>
            <a:r>
              <a:rPr lang="it-IT" dirty="0" err="1" smtClean="0">
                <a:latin typeface="Comic Sans MS" panose="030F0702030302020204" pitchFamily="66" charset="0"/>
                <a:ea typeface="Arial Unicode MS" panose="020B0604020202020204" pitchFamily="34" charset="-128"/>
                <a:cs typeface="Arial Unicode MS" panose="020B0604020202020204" pitchFamily="34" charset="-128"/>
              </a:rPr>
              <a:t>Tramissivo</a:t>
            </a:r>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-Imitativo</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a:bodyPr>
          <a:lstStyle/>
          <a:p>
            <a:pPr algn="just"/>
            <a:r>
              <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rPr>
              <a:t>Il processo di apprendimento è spiegato attraverso la connessione Stimolo-Risposta: è totalmente dipendente quindi dal processo di insegnamento che fornisce lo stimolo. </a:t>
            </a:r>
          </a:p>
          <a:p>
            <a:pPr algn="just"/>
            <a:r>
              <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rPr>
              <a:t>L’apprendimento è graduale, procede per prove ed errori, è frutto delle leggi dell’esercizio e dell’effetto ed è facilitato dalla presenza di rinforzi positivi.</a:t>
            </a:r>
          </a:p>
          <a:p>
            <a:pPr algn="just"/>
            <a:r>
              <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rPr>
              <a:t>L’errore ha un valore formativo importante per lo studente che deve essere messo in condizione di notarlo attraverso una valutazione in itinere e per l’insegnante che può calibrare meglio la propria lezione.</a:t>
            </a:r>
          </a:p>
          <a:p>
            <a:pPr algn="just"/>
            <a:endPar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51653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Caratteristiche del Modello </a:t>
            </a:r>
            <a:r>
              <a:rPr lang="it-IT" dirty="0" err="1" smtClean="0">
                <a:latin typeface="Comic Sans MS" panose="030F0702030302020204" pitchFamily="66" charset="0"/>
                <a:ea typeface="Arial Unicode MS" panose="020B0604020202020204" pitchFamily="34" charset="-128"/>
                <a:cs typeface="Arial Unicode MS" panose="020B0604020202020204" pitchFamily="34" charset="-128"/>
              </a:rPr>
              <a:t>Tramissivo</a:t>
            </a:r>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-Imitativo</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fontScale="92500" lnSpcReduction="20000"/>
          </a:bodyPr>
          <a:lstStyle/>
          <a:p>
            <a:pPr marL="0" indent="0" algn="just">
              <a:buNone/>
            </a:pPr>
            <a:r>
              <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rPr>
              <a:t>L’insegnamento è un «processo composto da più fasi, sommatorie e sequenziali, che progredisce verso mete finali.</a:t>
            </a:r>
          </a:p>
          <a:p>
            <a:pPr marL="457200" indent="-457200" algn="just">
              <a:buAutoNum type="arabicParenR"/>
            </a:pPr>
            <a:r>
              <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rPr>
              <a:t>L’esame dei prerequisiti</a:t>
            </a:r>
          </a:p>
          <a:p>
            <a:pPr marL="457200" indent="-457200" algn="just">
              <a:buAutoNum type="arabicParenR"/>
            </a:pPr>
            <a:r>
              <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rPr>
              <a:t>La presentazione degli obiettivi</a:t>
            </a:r>
          </a:p>
          <a:p>
            <a:pPr marL="457200" indent="-457200" algn="just">
              <a:buAutoNum type="arabicParenR"/>
            </a:pPr>
            <a:r>
              <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rPr>
              <a:t>Le modalità attuative del compito</a:t>
            </a:r>
          </a:p>
          <a:p>
            <a:pPr marL="457200" indent="-457200" algn="just">
              <a:buAutoNum type="arabicParenR"/>
            </a:pPr>
            <a:r>
              <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rPr>
              <a:t>La valutazione dei risultati</a:t>
            </a:r>
          </a:p>
          <a:p>
            <a:pPr marL="457200" indent="-457200" algn="just">
              <a:buAutoNum type="arabicParenR"/>
            </a:pPr>
            <a:r>
              <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rPr>
              <a:t>I processi di rinforzo</a:t>
            </a:r>
          </a:p>
          <a:p>
            <a:pPr marL="0" indent="0" algn="just">
              <a:buNone/>
            </a:pPr>
            <a:r>
              <a:rPr lang="it-IT" sz="2000" dirty="0">
                <a:latin typeface="Arial Unicode MS" panose="020B0604020202020204" pitchFamily="34" charset="-128"/>
                <a:ea typeface="Arial Unicode MS" panose="020B0604020202020204" pitchFamily="34" charset="-128"/>
                <a:cs typeface="Arial Unicode MS" panose="020B0604020202020204" pitchFamily="34" charset="-128"/>
              </a:rPr>
              <a:t>s</a:t>
            </a:r>
            <a:r>
              <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rPr>
              <a:t>ono tutti elementi che costituiscono insiemi ordinati di fasi e passaggi successivi che servono all’insegnante per comporre l’offerta didattica» </a:t>
            </a:r>
            <a:r>
              <a:rPr lang="it-IT" sz="2000" cap="small" dirty="0">
                <a:latin typeface="Arial Unicode MS" panose="020B0604020202020204" pitchFamily="34" charset="-128"/>
                <a:ea typeface="Arial Unicode MS" panose="020B0604020202020204" pitchFamily="34" charset="-128"/>
                <a:cs typeface="Arial Unicode MS" panose="020B0604020202020204" pitchFamily="34" charset="-128"/>
              </a:rPr>
              <a:t>F. </a:t>
            </a:r>
            <a:r>
              <a:rPr lang="it-IT" sz="2000" cap="small" dirty="0" err="1">
                <a:latin typeface="Arial Unicode MS" panose="020B0604020202020204" pitchFamily="34" charset="-128"/>
                <a:ea typeface="Arial Unicode MS" panose="020B0604020202020204" pitchFamily="34" charset="-128"/>
                <a:cs typeface="Arial Unicode MS" panose="020B0604020202020204" pitchFamily="34" charset="-128"/>
              </a:rPr>
              <a:t>Santoianni</a:t>
            </a:r>
            <a:r>
              <a:rPr lang="it-IT" sz="2000" cap="small" dirty="0">
                <a:latin typeface="Arial Unicode MS" panose="020B0604020202020204" pitchFamily="34" charset="-128"/>
                <a:ea typeface="Arial Unicode MS" panose="020B0604020202020204" pitchFamily="34" charset="-128"/>
                <a:cs typeface="Arial Unicode MS" panose="020B0604020202020204" pitchFamily="34" charset="-128"/>
              </a:rPr>
              <a:t>-M. Striano</a:t>
            </a:r>
            <a:r>
              <a:rPr lang="it-IT"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it-IT" sz="2000" i="1" dirty="0">
                <a:latin typeface="Arial Unicode MS" panose="020B0604020202020204" pitchFamily="34" charset="-128"/>
                <a:ea typeface="Arial Unicode MS" panose="020B0604020202020204" pitchFamily="34" charset="-128"/>
                <a:cs typeface="Arial Unicode MS" panose="020B0604020202020204" pitchFamily="34" charset="-128"/>
              </a:rPr>
              <a:t>Modelli teorici e metodologici dell’apprendimento</a:t>
            </a:r>
            <a:r>
              <a:rPr lang="it-IT" sz="2000" dirty="0">
                <a:latin typeface="Arial Unicode MS" panose="020B0604020202020204" pitchFamily="34" charset="-128"/>
                <a:ea typeface="Arial Unicode MS" panose="020B0604020202020204" pitchFamily="34" charset="-128"/>
                <a:cs typeface="Arial Unicode MS" panose="020B0604020202020204" pitchFamily="34" charset="-128"/>
              </a:rPr>
              <a:t>, Laterza, Roma-Bari 2003, </a:t>
            </a:r>
            <a:r>
              <a:rPr lang="it-IT" sz="2000" dirty="0" smtClean="0">
                <a:latin typeface="Arial Unicode MS" panose="020B0604020202020204" pitchFamily="34" charset="-128"/>
                <a:ea typeface="Arial Unicode MS" panose="020B0604020202020204" pitchFamily="34" charset="-128"/>
                <a:cs typeface="Arial Unicode MS" panose="020B0604020202020204" pitchFamily="34" charset="-128"/>
              </a:rPr>
              <a:t>18.</a:t>
            </a:r>
          </a:p>
          <a:p>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57085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Criticità del </a:t>
            </a:r>
            <a:b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br>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Modello </a:t>
            </a:r>
            <a:r>
              <a:rPr lang="it-IT" dirty="0" err="1" smtClean="0">
                <a:latin typeface="Comic Sans MS" panose="030F0702030302020204" pitchFamily="66" charset="0"/>
                <a:ea typeface="Arial Unicode MS" panose="020B0604020202020204" pitchFamily="34" charset="-128"/>
                <a:cs typeface="Arial Unicode MS" panose="020B0604020202020204" pitchFamily="34" charset="-128"/>
              </a:rPr>
              <a:t>Tramissivo</a:t>
            </a:r>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-Imitativo</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fontScale="92500"/>
          </a:bodyPr>
          <a:lstStyle/>
          <a:p>
            <a:pPr algn="just"/>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L’alunno è in una posizione di totale passività rispetto all’insegnante che trasmette le nozioni in modo impersonale.</a:t>
            </a:r>
          </a:p>
          <a:p>
            <a:pPr algn="just"/>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Il soggetto che apprende ha un ruolo subordinato in quanto gli viene imposto l’apprendimento senza tenere in considerazione le sue attitudini e la sua personalità: il Modello Trasmissivo-Imitativo applicato in modo massiccio lede la libertà dello studente!</a:t>
            </a:r>
          </a:p>
          <a:p>
            <a:pPr algn="just"/>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Non è detto che la corretta risposta da parte dello studente indichino un effettivo apprendimento: spesso è solo un’acquisizione mnemonica. </a:t>
            </a: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300387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smtClean="0">
                <a:latin typeface="Comic Sans MS" panose="030F0702030302020204" pitchFamily="66" charset="0"/>
              </a:rPr>
              <a:t>Il Comportamentismo</a:t>
            </a:r>
            <a:endParaRPr lang="it-IT" dirty="0">
              <a:latin typeface="Comic Sans MS" panose="030F0702030302020204" pitchFamily="66" charset="0"/>
            </a:endParaRPr>
          </a:p>
        </p:txBody>
      </p:sp>
      <p:sp>
        <p:nvSpPr>
          <p:cNvPr id="3" name="Segnaposto contenuto 2"/>
          <p:cNvSpPr>
            <a:spLocks noGrp="1"/>
          </p:cNvSpPr>
          <p:nvPr>
            <p:ph idx="1"/>
          </p:nvPr>
        </p:nvSpPr>
        <p:spPr/>
        <p:txBody>
          <a:bodyPr>
            <a:normAutofit fontScale="92500" lnSpcReduction="20000"/>
          </a:bodyPr>
          <a:lstStyle/>
          <a:p>
            <a:pPr marL="0" indent="0" algn="ctr">
              <a:buNone/>
            </a:pPr>
            <a:r>
              <a:rPr lang="it-IT" u="sng" dirty="0" smtClean="0">
                <a:latin typeface="Arial Unicode MS" panose="020B0604020202020204" pitchFamily="34" charset="-128"/>
                <a:ea typeface="Arial Unicode MS" panose="020B0604020202020204" pitchFamily="34" charset="-128"/>
                <a:cs typeface="Arial Unicode MS" panose="020B0604020202020204" pitchFamily="34" charset="-128"/>
              </a:rPr>
              <a:t>Che cosa è?</a:t>
            </a:r>
          </a:p>
          <a:p>
            <a:pPr algn="just"/>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Una corrente della psicologia nata ufficialmente nel 1913 in America con l’articolo di J.B. Watson </a:t>
            </a:r>
            <a:r>
              <a:rPr lang="it-IT" i="1" dirty="0" smtClean="0">
                <a:latin typeface="Arial Unicode MS" panose="020B0604020202020204" pitchFamily="34" charset="-128"/>
                <a:ea typeface="Arial Unicode MS" panose="020B0604020202020204" pitchFamily="34" charset="-128"/>
                <a:cs typeface="Arial Unicode MS" panose="020B0604020202020204" pitchFamily="34" charset="-128"/>
              </a:rPr>
              <a:t>La psicologia così come la vede il comportamentista</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e diffusasi successivamente in Europa. </a:t>
            </a:r>
          </a:p>
          <a:p>
            <a:pPr algn="just"/>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«Il comportamentismo rappresenta il capovolgimento più radicale nell’assunzione dell’oggetto di studio della psicologia, dal momento che non solo ritiene che sia di pertinenza di quest’ultima anche il comportamento osservabile, ma pure giunge talora a rifiutare che essa debba occuparsi della coscienza», </a:t>
            </a:r>
            <a:r>
              <a:rPr lang="it-IT" cap="small" dirty="0" smtClean="0">
                <a:latin typeface="Arial Unicode MS" panose="020B0604020202020204" pitchFamily="34" charset="-128"/>
                <a:ea typeface="Arial Unicode MS" panose="020B0604020202020204" pitchFamily="34" charset="-128"/>
                <a:cs typeface="Arial Unicode MS" panose="020B0604020202020204" pitchFamily="34" charset="-128"/>
              </a:rPr>
              <a:t>P. </a:t>
            </a:r>
            <a:r>
              <a:rPr lang="it-IT" cap="small" dirty="0" err="1" smtClean="0">
                <a:latin typeface="Arial Unicode MS" panose="020B0604020202020204" pitchFamily="34" charset="-128"/>
                <a:ea typeface="Arial Unicode MS" panose="020B0604020202020204" pitchFamily="34" charset="-128"/>
                <a:cs typeface="Arial Unicode MS" panose="020B0604020202020204" pitchFamily="34" charset="-128"/>
              </a:rPr>
              <a:t>Legrenzi</a:t>
            </a:r>
            <a:r>
              <a:rPr lang="it-IT" cap="small"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it-IT" cap="small" dirty="0" err="1" smtClean="0">
                <a:latin typeface="Arial Unicode MS" panose="020B0604020202020204" pitchFamily="34" charset="-128"/>
                <a:ea typeface="Arial Unicode MS" panose="020B0604020202020204" pitchFamily="34" charset="-128"/>
                <a:cs typeface="Arial Unicode MS" panose="020B0604020202020204" pitchFamily="34" charset="-128"/>
              </a:rPr>
              <a:t>cur</a:t>
            </a:r>
            <a:r>
              <a:rPr lang="it-IT" cap="small"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it-IT" i="1" dirty="0" smtClean="0">
                <a:latin typeface="Arial Unicode MS" panose="020B0604020202020204" pitchFamily="34" charset="-128"/>
                <a:ea typeface="Arial Unicode MS" panose="020B0604020202020204" pitchFamily="34" charset="-128"/>
                <a:cs typeface="Arial Unicode MS" panose="020B0604020202020204" pitchFamily="34" charset="-128"/>
              </a:rPr>
              <a:t>Storia della psicologia</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Il Mulino, Bologna 2012, 133. </a:t>
            </a:r>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408447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Caratteristiche del Comportamentismo</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fontScale="85000" lnSpcReduction="10000"/>
          </a:bodyPr>
          <a:lstStyle/>
          <a:p>
            <a:pPr algn="just"/>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«Tale modello, che domina la ricerca psicologica statunitense fino agli anni Sessanta, è impegnato a circoscrivere il campo dell’indagine e dell’intervento a quanto di più concreto, analizzabile e verificabile vi è nell’esperienza umana. La ricerca si concentra, pertanto, sugli stimoli che l’ambiente provoca e sulle risposte che l’organismo umano produce», </a:t>
            </a:r>
            <a:r>
              <a:rPr lang="it-IT" cap="small" dirty="0" smtClean="0">
                <a:latin typeface="Arial Unicode MS" panose="020B0604020202020204" pitchFamily="34" charset="-128"/>
                <a:ea typeface="Arial Unicode MS" panose="020B0604020202020204" pitchFamily="34" charset="-128"/>
                <a:cs typeface="Arial Unicode MS" panose="020B0604020202020204" pitchFamily="34" charset="-128"/>
              </a:rPr>
              <a:t>F. </a:t>
            </a:r>
            <a:r>
              <a:rPr lang="it-IT" cap="small" dirty="0" err="1" smtClean="0">
                <a:latin typeface="Arial Unicode MS" panose="020B0604020202020204" pitchFamily="34" charset="-128"/>
                <a:ea typeface="Arial Unicode MS" panose="020B0604020202020204" pitchFamily="34" charset="-128"/>
                <a:cs typeface="Arial Unicode MS" panose="020B0604020202020204" pitchFamily="34" charset="-128"/>
              </a:rPr>
              <a:t>Frabboni</a:t>
            </a:r>
            <a:r>
              <a:rPr lang="it-IT" cap="small" dirty="0" smtClean="0">
                <a:latin typeface="Arial Unicode MS" panose="020B0604020202020204" pitchFamily="34" charset="-128"/>
                <a:ea typeface="Arial Unicode MS" panose="020B0604020202020204" pitchFamily="34" charset="-128"/>
                <a:cs typeface="Arial Unicode MS" panose="020B0604020202020204" pitchFamily="34" charset="-128"/>
              </a:rPr>
              <a:t>-F. Pinto Minerva</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it-IT" i="1" dirty="0" smtClean="0">
                <a:latin typeface="Arial Unicode MS" panose="020B0604020202020204" pitchFamily="34" charset="-128"/>
                <a:ea typeface="Arial Unicode MS" panose="020B0604020202020204" pitchFamily="34" charset="-128"/>
                <a:cs typeface="Arial Unicode MS" panose="020B0604020202020204" pitchFamily="34" charset="-128"/>
              </a:rPr>
              <a:t>Manuale di pedagogia e didattica</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Laterza, Roma-Bari 2018, 298.</a:t>
            </a:r>
          </a:p>
          <a:p>
            <a:pPr algn="just"/>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Il Comportamentismo individuò come oggetto di studio il Comportamento, frutto della relazione tra uno stimolo ambientale e una risposta dell’uomo.</a:t>
            </a:r>
          </a:p>
          <a:p>
            <a:pPr algn="just"/>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La mente era considerata una scatola nera indecifrabile nella quale entravano gli stimoli e venivano prodotte le risposte comportamentali!</a:t>
            </a:r>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319256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Precursori del Comportamentismo:</a:t>
            </a:r>
            <a:b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br>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La Riflessologia</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lnSpcReduction="10000"/>
          </a:bodyPr>
          <a:lstStyle/>
          <a:p>
            <a:pPr algn="just"/>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La Riflessologia è una corrente della psicologia russa sviluppatasi a fine Ottocento</a:t>
            </a:r>
          </a:p>
          <a:p>
            <a:pPr algn="just"/>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I fenomeni psichici che avvenivano dentro la mente umana erano ricondotti al meccanismo dei riflessi celebrali che producevano una risposta comportamentale visibile</a:t>
            </a:r>
          </a:p>
          <a:p>
            <a:pPr algn="just"/>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Il teorico più importante è I. P. Pavlov, medico russo, vincitore del Premio Nobel nel 1904 per il suo studio </a:t>
            </a:r>
            <a:r>
              <a:rPr lang="it-IT" smtClean="0">
                <a:latin typeface="Arial Unicode MS" panose="020B0604020202020204" pitchFamily="34" charset="-128"/>
                <a:ea typeface="Arial Unicode MS" panose="020B0604020202020204" pitchFamily="34" charset="-128"/>
                <a:cs typeface="Arial Unicode MS" panose="020B0604020202020204" pitchFamily="34" charset="-128"/>
              </a:rPr>
              <a:t>sulle ghiandole del </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sistema digerente.</a:t>
            </a: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20142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1000"/>
                                        <p:tgtEl>
                                          <p:spTgt spid="3">
                                            <p:txEl>
                                              <p:pRg st="0" end="0"/>
                                            </p:txEl>
                                          </p:spTgt>
                                        </p:tgtEl>
                                      </p:cBhvr>
                                    </p:animEffect>
                                    <p:anim calcmode="lin" valueType="num">
                                      <p:cBhvr>
                                        <p:cTn id="2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Precursori del Comportamentismo:</a:t>
            </a:r>
            <a:b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br>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La Riflessologia di I. P. Pavlov</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fontScale="92500"/>
          </a:bodyPr>
          <a:lstStyle/>
          <a:p>
            <a:pPr algn="just"/>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Pavlov studiò il funzionamento delle ghiandole digestive del cane, introducendo chirurgicamente, nella cavità orale dell’animale, un tubo che consentiva di studiare il flusso di salivazione dell’animale stesso.</a:t>
            </a:r>
          </a:p>
          <a:p>
            <a:pPr algn="just"/>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Ad uno Stimolo </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I</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ncondizionato (inserimento del cibo nella bocca del cane) corrispondeva una Risposta </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I</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ncondizionata (aumento della salivazione del cane).</a:t>
            </a:r>
          </a:p>
          <a:p>
            <a:pPr algn="just"/>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Il riflesso Stimolo Incondizionato-Risposta Incondizionata era innato e faceva parte del repertorio comportamentale del cane. </a:t>
            </a: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318791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Precursori del Comportamentismo:</a:t>
            </a:r>
            <a:b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br>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La Riflessologia di I. P. Pavlov</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fontScale="92500" lnSpcReduction="20000"/>
          </a:bodyPr>
          <a:lstStyle/>
          <a:p>
            <a:pPr algn="just"/>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Per puro caso Pavlov scoprì che il cane aumentava la sua salivazione non appena si aspettava di essere nutrito.</a:t>
            </a:r>
          </a:p>
          <a:p>
            <a:pPr algn="just"/>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Pavlov introdusse uno Stimolo Condizionato (il suono di una campanella) poco prima dello Stimolo Incondizionato (inserimento del cibo della bocca del cane); la ripetizione di questa associazione produceva una Risposta Condizionata pari alla Risposta Incondizionata (aumento della salivazione del cane) non appena il cane sentiva il suono della campanella.</a:t>
            </a:r>
          </a:p>
          <a:p>
            <a:pPr algn="just"/>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Il riflesso Stimolo Condizionato-Risposta Condizionata era frutto di un apprendimento e non faceva parte del repertorio comportamentale del cane. </a:t>
            </a: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386025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Precursori del Comportamentismo:</a:t>
            </a:r>
            <a:b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br>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La Riflessologia di I. P. Pavlov</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fontScale="92500"/>
          </a:bodyPr>
          <a:lstStyle/>
          <a:p>
            <a:pPr marL="0" indent="0" algn="just">
              <a:buNone/>
            </a:pP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«I modelli comportamentisti riconducono l’apprendimento al condizionamento delle associazioni stimolo-risposta come relazione emblematica tra l’individuo e l’ambiente: l’apprendimento, in questa prospettiva, è un insieme di modificazioni relativamente stabili del comportamento soggettivo acquisite proprio nella relazione che l’individuo stabilisce con l’ambiente. […] imparando ad associare le risposte soggettive alla molteplicità delle stimolazioni esterne, ogni individuo costruisce il suo repertorio», </a:t>
            </a:r>
            <a:r>
              <a:rPr lang="it-IT" cap="small" dirty="0" smtClean="0">
                <a:latin typeface="Arial Unicode MS" panose="020B0604020202020204" pitchFamily="34" charset="-128"/>
                <a:ea typeface="Arial Unicode MS" panose="020B0604020202020204" pitchFamily="34" charset="-128"/>
                <a:cs typeface="Arial Unicode MS" panose="020B0604020202020204" pitchFamily="34" charset="-128"/>
              </a:rPr>
              <a:t>F. </a:t>
            </a:r>
            <a:r>
              <a:rPr lang="it-IT" cap="small" dirty="0" err="1" smtClean="0">
                <a:latin typeface="Arial Unicode MS" panose="020B0604020202020204" pitchFamily="34" charset="-128"/>
                <a:ea typeface="Arial Unicode MS" panose="020B0604020202020204" pitchFamily="34" charset="-128"/>
                <a:cs typeface="Arial Unicode MS" panose="020B0604020202020204" pitchFamily="34" charset="-128"/>
              </a:rPr>
              <a:t>Santoianni</a:t>
            </a:r>
            <a:r>
              <a:rPr lang="it-IT" cap="small" dirty="0" smtClean="0">
                <a:latin typeface="Arial Unicode MS" panose="020B0604020202020204" pitchFamily="34" charset="-128"/>
                <a:ea typeface="Arial Unicode MS" panose="020B0604020202020204" pitchFamily="34" charset="-128"/>
                <a:cs typeface="Arial Unicode MS" panose="020B0604020202020204" pitchFamily="34" charset="-128"/>
              </a:rPr>
              <a:t>-M. Striano</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it-IT" i="1" dirty="0" smtClean="0">
                <a:latin typeface="Arial Unicode MS" panose="020B0604020202020204" pitchFamily="34" charset="-128"/>
                <a:ea typeface="Arial Unicode MS" panose="020B0604020202020204" pitchFamily="34" charset="-128"/>
                <a:cs typeface="Arial Unicode MS" panose="020B0604020202020204" pitchFamily="34" charset="-128"/>
              </a:rPr>
              <a:t>Modelli teorici e metodologici dell’apprendimento</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Laterza, Roma-Bari 2003, 6.</a:t>
            </a: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149141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Teorici del Comportamentismo:</a:t>
            </a:r>
            <a:b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br>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J.B. Watson</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fontScale="62500" lnSpcReduction="20000"/>
          </a:bodyPr>
          <a:lstStyle/>
          <a:p>
            <a:pPr algn="just"/>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La psicologia doveva diventare una branca delle scienze naturale, assumendo come oggetto di studio il comportamento e avendo come obiettivo la predizione e il controllo del comportamento stesso.</a:t>
            </a:r>
          </a:p>
          <a:p>
            <a:pPr algn="just"/>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«L’uomo era dunque totalmente il prodotto delle sue esperienze. Conseguentemente, assumeva importanza centrale lo studio dell’apprendimento, cioè della maniera in cui </a:t>
            </a:r>
            <a:r>
              <a:rPr lang="it-IT" smtClean="0">
                <a:latin typeface="Arial Unicode MS" panose="020B0604020202020204" pitchFamily="34" charset="-128"/>
                <a:ea typeface="Arial Unicode MS" panose="020B0604020202020204" pitchFamily="34" charset="-128"/>
                <a:cs typeface="Arial Unicode MS" panose="020B0604020202020204" pitchFamily="34" charset="-128"/>
              </a:rPr>
              <a:t>l’uomo acquisisce -</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attraverso l’esperienza- un repertorio di comportamenti motori, verbali</a:t>
            </a:r>
            <a:r>
              <a:rPr lang="it-IT" smtClean="0">
                <a:latin typeface="Arial Unicode MS" panose="020B0604020202020204" pitchFamily="34" charset="-128"/>
                <a:ea typeface="Arial Unicode MS" panose="020B0604020202020204" pitchFamily="34" charset="-128"/>
                <a:cs typeface="Arial Unicode MS" panose="020B0604020202020204" pitchFamily="34" charset="-128"/>
              </a:rPr>
              <a:t>, sociali, </a:t>
            </a:r>
            <a:r>
              <a:rPr lang="it-IT" dirty="0" err="1" smtClean="0">
                <a:latin typeface="Arial Unicode MS" panose="020B0604020202020204" pitchFamily="34" charset="-128"/>
                <a:ea typeface="Arial Unicode MS" panose="020B0604020202020204" pitchFamily="34" charset="-128"/>
                <a:cs typeface="Arial Unicode MS" panose="020B0604020202020204" pitchFamily="34" charset="-128"/>
              </a:rPr>
              <a:t>ecc</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che verranno poi ad essere gli elementi costitutivi della sua personalità complessiva» </a:t>
            </a:r>
            <a:r>
              <a:rPr lang="it-IT" cap="small" dirty="0">
                <a:latin typeface="Arial Unicode MS" panose="020B0604020202020204" pitchFamily="34" charset="-128"/>
                <a:ea typeface="Arial Unicode MS" panose="020B0604020202020204" pitchFamily="34" charset="-128"/>
                <a:cs typeface="Arial Unicode MS" panose="020B0604020202020204" pitchFamily="34" charset="-128"/>
              </a:rPr>
              <a:t>P. </a:t>
            </a:r>
            <a:r>
              <a:rPr lang="it-IT" cap="small" dirty="0" err="1">
                <a:latin typeface="Arial Unicode MS" panose="020B0604020202020204" pitchFamily="34" charset="-128"/>
                <a:ea typeface="Arial Unicode MS" panose="020B0604020202020204" pitchFamily="34" charset="-128"/>
                <a:cs typeface="Arial Unicode MS" panose="020B0604020202020204" pitchFamily="34" charset="-128"/>
              </a:rPr>
              <a:t>Legrenzi</a:t>
            </a:r>
            <a:r>
              <a:rPr lang="it-IT" cap="small"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it-IT" cap="small" dirty="0" err="1">
                <a:latin typeface="Arial Unicode MS" panose="020B0604020202020204" pitchFamily="34" charset="-128"/>
                <a:ea typeface="Arial Unicode MS" panose="020B0604020202020204" pitchFamily="34" charset="-128"/>
                <a:cs typeface="Arial Unicode MS" panose="020B0604020202020204" pitchFamily="34" charset="-128"/>
              </a:rPr>
              <a:t>cur</a:t>
            </a:r>
            <a:r>
              <a:rPr lang="it-IT" cap="small" dirty="0">
                <a:latin typeface="Arial Unicode MS" panose="020B0604020202020204" pitchFamily="34" charset="-128"/>
                <a:ea typeface="Arial Unicode MS" panose="020B0604020202020204" pitchFamily="34" charset="-128"/>
                <a:cs typeface="Arial Unicode MS" panose="020B0604020202020204" pitchFamily="34" charset="-128"/>
              </a:rPr>
              <a:t>.)</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it-IT" i="1" dirty="0">
                <a:latin typeface="Arial Unicode MS" panose="020B0604020202020204" pitchFamily="34" charset="-128"/>
                <a:ea typeface="Arial Unicode MS" panose="020B0604020202020204" pitchFamily="34" charset="-128"/>
                <a:cs typeface="Arial Unicode MS" panose="020B0604020202020204" pitchFamily="34" charset="-128"/>
              </a:rPr>
              <a:t>Storia della psicologia</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 Il Mulino, Bologna 2012, </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146.</a:t>
            </a:r>
          </a:p>
          <a:p>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Principi del processo di apprendimento: </a:t>
            </a:r>
          </a:p>
          <a:p>
            <a:pPr marL="457200" indent="-457200">
              <a:buAutoNum type="arabicParenR"/>
            </a:pP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Frequenza: l’emissione di un comportamento si verificherà tanto più frequentemente si realizzerà un’associazione tra stimolo e risposta.</a:t>
            </a:r>
          </a:p>
          <a:p>
            <a:pPr marL="457200" indent="-457200">
              <a:buAutoNum type="arabicParenR"/>
            </a:pPr>
            <a:r>
              <a:rPr lang="it-IT" dirty="0" err="1" smtClean="0">
                <a:latin typeface="Arial Unicode MS" panose="020B0604020202020204" pitchFamily="34" charset="-128"/>
                <a:ea typeface="Arial Unicode MS" panose="020B0604020202020204" pitchFamily="34" charset="-128"/>
                <a:cs typeface="Arial Unicode MS" panose="020B0604020202020204" pitchFamily="34" charset="-128"/>
              </a:rPr>
              <a:t>Recenza</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l’emissione di un comportamento si verificherà </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quanto </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più </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recentemente </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si </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sia realizzata </a:t>
            </a:r>
            <a:r>
              <a:rPr lang="it-IT" dirty="0">
                <a:latin typeface="Arial Unicode MS" panose="020B0604020202020204" pitchFamily="34" charset="-128"/>
                <a:ea typeface="Arial Unicode MS" panose="020B0604020202020204" pitchFamily="34" charset="-128"/>
                <a:cs typeface="Arial Unicode MS" panose="020B0604020202020204" pitchFamily="34" charset="-128"/>
              </a:rPr>
              <a:t>un’associazione tra stimolo e </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risposta.</a:t>
            </a:r>
          </a:p>
          <a:p>
            <a:pPr marL="457200" indent="-457200">
              <a:buAutoNum type="arabicParenR"/>
            </a:pP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Condizionamento alla maniera di Pavlov.</a:t>
            </a: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178131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Teorici del Comportamentismo:</a:t>
            </a:r>
            <a:b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br>
            <a:r>
              <a:rPr lang="it-IT" dirty="0" smtClean="0">
                <a:latin typeface="Comic Sans MS" panose="030F0702030302020204" pitchFamily="66" charset="0"/>
                <a:ea typeface="Arial Unicode MS" panose="020B0604020202020204" pitchFamily="34" charset="-128"/>
                <a:cs typeface="Arial Unicode MS" panose="020B0604020202020204" pitchFamily="34" charset="-128"/>
              </a:rPr>
              <a:t>E.L. </a:t>
            </a:r>
            <a:r>
              <a:rPr lang="it-IT" dirty="0" err="1" smtClean="0">
                <a:latin typeface="Comic Sans MS" panose="030F0702030302020204" pitchFamily="66" charset="0"/>
                <a:ea typeface="Arial Unicode MS" panose="020B0604020202020204" pitchFamily="34" charset="-128"/>
                <a:cs typeface="Arial Unicode MS" panose="020B0604020202020204" pitchFamily="34" charset="-128"/>
              </a:rPr>
              <a:t>Thorndike</a:t>
            </a:r>
            <a:endParaRPr lang="it-IT"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egnaposto contenuto 2"/>
          <p:cNvSpPr>
            <a:spLocks noGrp="1"/>
          </p:cNvSpPr>
          <p:nvPr>
            <p:ph idx="1"/>
          </p:nvPr>
        </p:nvSpPr>
        <p:spPr/>
        <p:txBody>
          <a:bodyPr>
            <a:normAutofit fontScale="85000" lnSpcReduction="20000"/>
          </a:bodyPr>
          <a:lstStyle/>
          <a:p>
            <a:pPr marL="0" indent="0" algn="just">
              <a:buNone/>
            </a:pPr>
            <a:r>
              <a:rPr lang="it-IT" dirty="0" err="1" smtClean="0">
                <a:latin typeface="Arial Unicode MS" panose="020B0604020202020204" pitchFamily="34" charset="-128"/>
                <a:ea typeface="Arial Unicode MS" panose="020B0604020202020204" pitchFamily="34" charset="-128"/>
                <a:cs typeface="Arial Unicode MS" panose="020B0604020202020204" pitchFamily="34" charset="-128"/>
              </a:rPr>
              <a:t>Thordike</a:t>
            </a:r>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 compì le sue ricerche utilizzando degli animali che, inseriti in un labirinto, dovevano riuscire ad uscire oppure dovevano apprendere ad abbassare una leva per ricevere del cibo.</a:t>
            </a:r>
          </a:p>
          <a:p>
            <a:pPr algn="just"/>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L’apprendimento (connessione stimolo-risposta) migliorava se aumentavano le occasioni di apprendimento stesso.</a:t>
            </a:r>
          </a:p>
          <a:p>
            <a:pPr algn="just"/>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L’apprendimento era un processo graduale che procedeva per prove ed errori.</a:t>
            </a:r>
          </a:p>
          <a:p>
            <a:pPr algn="just"/>
            <a:r>
              <a:rPr lang="it-IT" dirty="0" smtClean="0">
                <a:latin typeface="Arial Unicode MS" panose="020B0604020202020204" pitchFamily="34" charset="-128"/>
                <a:ea typeface="Arial Unicode MS" panose="020B0604020202020204" pitchFamily="34" charset="-128"/>
                <a:cs typeface="Arial Unicode MS" panose="020B0604020202020204" pitchFamily="34" charset="-128"/>
              </a:rPr>
              <a:t>L’apprendimento era guidato dalla legge dell’esercizio, ma soprattutto dalla legge dell’effetto: il soggetto produceva con più frequenza un determinato comportamento se con esso raggiungeva un risultato soddisfacente (cioè usciva dal labirinto o riceveva il mangiare dentro la gabbia).</a:t>
            </a:r>
          </a:p>
          <a:p>
            <a:pPr algn="just"/>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endParaRPr lang="it-IT" dirty="0" smtClean="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val="154288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490</TotalTime>
  <Words>1364</Words>
  <Application>Microsoft Office PowerPoint</Application>
  <PresentationFormat>Widescreen</PresentationFormat>
  <Paragraphs>126</Paragraphs>
  <Slides>15</Slides>
  <Notes>14</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15</vt:i4>
      </vt:variant>
    </vt:vector>
  </HeadingPairs>
  <TitlesOfParts>
    <vt:vector size="23" baseType="lpstr">
      <vt:lpstr>Arial Unicode MS</vt:lpstr>
      <vt:lpstr>Arial</vt:lpstr>
      <vt:lpstr>Calibri</vt:lpstr>
      <vt:lpstr>Comic Sans MS</vt:lpstr>
      <vt:lpstr>Garamond</vt:lpstr>
      <vt:lpstr>Gill Sans MT</vt:lpstr>
      <vt:lpstr>Times New Roman</vt:lpstr>
      <vt:lpstr>Organico</vt:lpstr>
      <vt:lpstr>Presentazione standard di PowerPoint</vt:lpstr>
      <vt:lpstr>Il Comportamentismo</vt:lpstr>
      <vt:lpstr>Caratteristiche del Comportamentismo</vt:lpstr>
      <vt:lpstr>Precursori del Comportamentismo: La Riflessologia</vt:lpstr>
      <vt:lpstr>Precursori del Comportamentismo: La Riflessologia di I. P. Pavlov</vt:lpstr>
      <vt:lpstr>Precursori del Comportamentismo: La Riflessologia di I. P. Pavlov</vt:lpstr>
      <vt:lpstr>Precursori del Comportamentismo: La Riflessologia di I. P. Pavlov</vt:lpstr>
      <vt:lpstr>Teorici del Comportamentismo: J.B. Watson</vt:lpstr>
      <vt:lpstr>Teorici del Comportamentismo: E.L. Thorndike</vt:lpstr>
      <vt:lpstr>Teorici del Comportamentismo: B.F. Skinner</vt:lpstr>
      <vt:lpstr>Differenze tra Comportamentismo Classico e Comportamentismo Operante</vt:lpstr>
      <vt:lpstr>Applicazione pedagogica del Comportamentismo</vt:lpstr>
      <vt:lpstr>Caratteristiche del Modello Tramissivo-Imitativo</vt:lpstr>
      <vt:lpstr>Caratteristiche del Modello Tramissivo-Imitativo</vt:lpstr>
      <vt:lpstr>Criticità del  Modello Tramissivo-Imitativo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L’autismo</dc:title>
  <dc:creator>pamela speranza</dc:creator>
  <cp:lastModifiedBy>pamela speranza</cp:lastModifiedBy>
  <cp:revision>47</cp:revision>
  <dcterms:created xsi:type="dcterms:W3CDTF">2017-06-22T12:34:11Z</dcterms:created>
  <dcterms:modified xsi:type="dcterms:W3CDTF">2021-02-20T08:59:17Z</dcterms:modified>
</cp:coreProperties>
</file>