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3"/>
  </p:notesMasterIdLst>
  <p:sldIdLst>
    <p:sldId id="262" r:id="rId2"/>
    <p:sldId id="257" r:id="rId3"/>
    <p:sldId id="263" r:id="rId4"/>
    <p:sldId id="282" r:id="rId5"/>
    <p:sldId id="283" r:id="rId6"/>
    <p:sldId id="293" r:id="rId7"/>
    <p:sldId id="271" r:id="rId8"/>
    <p:sldId id="272" r:id="rId9"/>
    <p:sldId id="290" r:id="rId10"/>
    <p:sldId id="294" r:id="rId11"/>
    <p:sldId id="27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B59F-5479-459B-8418-597DB8EF1FDB}" type="datetimeFigureOut">
              <a:rPr lang="it-IT" smtClean="0"/>
              <a:t>14/03/2021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414A-2652-4DE3-BE4C-440318E4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0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04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8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76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57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58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20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46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61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40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78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E9B5B4-0825-4ADC-8BFF-770AB194BB98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CC9-0F9B-4CA3-8ED7-EF139E21BA2E}" type="datetime1">
              <a:rPr lang="it-IT" smtClean="0"/>
              <a:t>14/03/2021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5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0739-24A5-4BD1-9911-23ACB5B74C66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9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8526-6774-4292-BF94-C4EDCA3E6AE8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5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FD7-C1CD-482B-BA25-4F2525108A8A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6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D41F-58B2-4147-A5DE-A3822A59A6A9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1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71DA-C455-4BA1-BE05-9F580C587125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3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D410-FB24-4F64-8CE0-6FF4B90D93C2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4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302A-7890-4651-ADCD-DC1171547285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5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E4E9-4F96-4142-84EA-39A75238103B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25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CBF-7D44-49F9-8724-5E890248C808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2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2192-35E2-438B-980F-30C1D72BE0B6}" type="datetime1">
              <a:rPr lang="it-IT" smtClean="0"/>
              <a:t>14/03/2021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2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E685-0476-4923-8D8F-C32677AB7168}" type="datetime1">
              <a:rPr lang="it-IT" smtClean="0"/>
              <a:t>14/03/2021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9570-73AE-46FC-A03B-EE5900D58809}" type="datetime1">
              <a:rPr lang="it-IT" smtClean="0"/>
              <a:t>14/03/2021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4A6C-E6FE-41CF-AE0B-DCE6B2A423DA}" type="datetime1">
              <a:rPr lang="it-IT" smtClean="0"/>
              <a:t>14/03/2021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7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A0F-4C20-4B59-A719-38C8FC77B504}" type="datetime1">
              <a:rPr lang="it-IT" smtClean="0"/>
              <a:t>14/03/2021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9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5EBB-15F5-4569-AE31-5992910854FB}" type="datetime1">
              <a:rPr lang="it-IT" smtClean="0"/>
              <a:t>14/03/2021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6A2269-8D68-49D0-AAA7-232AFABC26CC}" type="datetime1">
              <a:rPr lang="it-IT" smtClean="0"/>
              <a:t>14/03/2021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58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 di testo 2"/>
          <p:cNvSpPr txBox="1">
            <a:spLocks noChangeArrowheads="1"/>
          </p:cNvSpPr>
          <p:nvPr/>
        </p:nvSpPr>
        <p:spPr bwMode="auto">
          <a:xfrm>
            <a:off x="899592" y="0"/>
            <a:ext cx="11292408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rgbClr val="1509B7"/>
              </a:solidFill>
              <a:latin typeface="Times New Roman" pitchFamily="18" charset="0"/>
              <a:cs typeface="Arial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ISTITUTO SUPERIORE DI SCIENZE RELIGIOSE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 Metodio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noProof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Siracusa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cap="smal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Pamela Speranza</a:t>
            </a: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Corso di Pedagogia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altLang="it-IT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Contestualismo</a:t>
            </a:r>
            <a:endParaRPr lang="it-IT" altLang="it-IT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it-IT" altLang="it-IT" sz="11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 uso degli studenti</a:t>
            </a:r>
            <a:endParaRPr lang="it-IT" altLang="it-IT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it-IT" altLang="it-IT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it-IT" altLang="it-IT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2020/21</a:t>
            </a: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it-IT" altLang="it-IT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Edizioni </a:t>
            </a:r>
            <a:r>
              <a:rPr lang="it-IT" altLang="it-IT" sz="1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 Metodio</a:t>
            </a: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rgbClr val="1509B7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sz="11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cs typeface="Arial" charset="0"/>
            </a:endParaRPr>
          </a:p>
        </p:txBody>
      </p:sp>
      <p:sp>
        <p:nvSpPr>
          <p:cNvPr id="5" name="Casella di testo 4"/>
          <p:cNvSpPr txBox="1">
            <a:spLocks noChangeArrowheads="1"/>
          </p:cNvSpPr>
          <p:nvPr/>
        </p:nvSpPr>
        <p:spPr bwMode="auto">
          <a:xfrm>
            <a:off x="0" y="0"/>
            <a:ext cx="145422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it-IT" sz="2000" cap="small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Pamela Speranza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endParaRPr lang="it-IT" sz="1600" cap="small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it-IT" sz="2000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Corso di Pedagogia</a:t>
            </a:r>
            <a:r>
              <a:rPr lang="it-IT" sz="1600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	</a:t>
            </a:r>
            <a:r>
              <a:rPr lang="it-IT" sz="16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	Edizioni </a:t>
            </a:r>
            <a:r>
              <a:rPr lang="it-IT" sz="1600" i="1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San Metodio</a:t>
            </a:r>
          </a:p>
          <a:p>
            <a:pPr lvl="1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it-IT" sz="1600" i="1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  </a:t>
            </a:r>
            <a:endParaRPr lang="it-IT" dirty="0">
              <a:cs typeface="+mn-cs"/>
            </a:endParaRPr>
          </a:p>
        </p:txBody>
      </p:sp>
      <p:pic>
        <p:nvPicPr>
          <p:cNvPr id="6" name="Immagine 1" descr="ISSR san metodio logo_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5" y="914400"/>
            <a:ext cx="1949299" cy="18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Caratteristiche del 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Contestualista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fallimento del processo di insegnamento-apprendimento è dovuto quindi alla scarsa sincronizzazione delle ipotesi del mondo offerte all’alunno dai suoi contesti di vita.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relazione contesto-successo scolastico è possibile, ma non è vissuta in maniera fatalista perché grande attenzione viene data al soggetto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quale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può scegliere autonomamente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quale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contesto di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vit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affidarsi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le proprie ipotesi del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mondo viabili.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«Dal punto di vista pedagogico, ciò implica la necessità di promuovere una diffusa consapevolezza –a livello individuale- delle forze in gioco nel momento in cui si intraprende uno specifico percorso </a:t>
            </a:r>
            <a:r>
              <a:rPr lang="it-IT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apprenditivo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nell’ambito del quale si costruiscono specifiche strutture di conoscenza […] allo scopo di acquisire una gestione il più possibile consapevole e autonoma dei propri processi di apprendimento e di costruzione della conoscenza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», </a:t>
            </a:r>
            <a:r>
              <a:rPr lang="it-IT" sz="2000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it-IT" sz="2000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it-IT" sz="2000" cap="sm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santoianni</a:t>
            </a:r>
            <a:r>
              <a:rPr lang="it-IT" sz="2000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m. striano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sz="2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Modelli teorici e metodologici dell’apprendimento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Laterza, Roma-Bari 2003,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89.</a:t>
            </a:r>
            <a:endParaRPr lang="it-IT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3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Criticità del 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Contestualista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contestualista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nasce per superare la criticità del soggettivismo dell’approccio costruttivista che portava alla incomunicabilità tra le persone: in questo sforzo ha focalizzato tutta l’attenzione sul contesto, trascurando però che all’interno del contesto si trova un elemento essenziale LA CULTURA. 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8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Il </a:t>
            </a:r>
            <a:r>
              <a:rPr lang="it-IT" sz="4000" dirty="0" err="1" smtClean="0">
                <a:latin typeface="Comic Sans MS" panose="030F0702030302020204" pitchFamily="66" charset="0"/>
              </a:rPr>
              <a:t>Contestualismo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 cosa è?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 corrente della psicologia nata grazie agli studi di S.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Pepper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intorno alla prima metà del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Novecento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«In tale prospettiva eventi e azioni sono, perciò, interpretati come momenti attivi, dinamici ed evolutivi nell’ambito di una realtà in continuo cambiamento […] l’attività umana incorpora psicologicamente e, allo stesso tempo, modifica il contesto socioculturale in cui è inscritta; tale contesto, infatti, non deve essere guardato come una struttura esterna e statica […] ma come una dimensione evolutiva in stretta relazione con l’attività in oggetto», 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it-IT" cap="small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santoianni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m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striano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Modelli teorici e metodologici dell’apprendimento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Laterza, Roma-Bari 2003,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84.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4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Precursori del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Costruttivismo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è figlio diretto del Costruttivismo e quindi ne condivide i tre principi base: </a:t>
            </a:r>
          </a:p>
          <a:p>
            <a:pPr marL="0" indent="0" algn="just">
              <a:buNone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1)La conoscenza è un processo di costruzione di ipotesi sul mondo</a:t>
            </a:r>
          </a:p>
          <a:p>
            <a:pPr marL="0" indent="0" algn="just">
              <a:buNone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2)La conoscenza assolve ad una funzione di adattamento</a:t>
            </a:r>
          </a:p>
          <a:p>
            <a:pPr marL="0" indent="0" algn="just">
              <a:buNone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3)La conoscenza è Viabile 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Precursori del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 Costruttivismo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Perché nasce il </a:t>
            </a:r>
            <a:r>
              <a:rPr lang="it-IT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r>
              <a:rPr lang="it-IT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pur condividendo i tre principi del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Costruttuttivismo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cerca di superarne i limiti del soggettivismo, ponendo attenzione al Contesto in cui nasce e si sviluppa il processo del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conoscere; tale contesto è «una dimensione costitutiva della crescita e dell’individuazione del soggetto, dei suoi apprendimenti, delle sue strutture di conoscenza e non un semplice contenitore all’interno del quale si producono determinati fenomeni o processi», 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it-IT" cap="sm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santoianni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m. striano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Modelli teorici e metodologici dell’apprendimento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Laterza, Roma-Bari 2003,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85.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54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Principi del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endParaRPr lang="it-IT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«L’ossatura paradigmatica della posizione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contestualista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è caratterizzata da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quattro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fondamentali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linee guida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riconoscimento della natura processuale di ogni attività umana;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consapevolezza che l’attività umana non si sviluppa in un vuoto sociale ma è situata nell’ambito di contesti storici e sociali-fatti di significati e di relazioni- i quali risultano essenziali alla sua interpretazione 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comprensione;</a:t>
            </a: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Font typeface="Arial"/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L’idea che tutte le attività umane non costituiscono forme di realtà stabili e permanenti ma, piuttosto, realtà in costante evoluzione e trasformazione in rapporto ai contesti in cui vengono a situarsi», 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it-IT" cap="sm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santoianni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m. striano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Modelli teorici e metodologici dell’apprendimento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Laterza, Roma-Bari 2003, 84.</a:t>
            </a:r>
          </a:p>
          <a:p>
            <a:pPr marL="457200" indent="-457200" algn="just">
              <a:buAutoNum type="arabicParenR"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68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Principi del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endParaRPr lang="it-IT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Secondo il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il Contesto è un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composto da 4 dimensioni: </a:t>
            </a: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persone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relazioni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setting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fisico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Persone, relazioni e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setting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continua evoluzione nel tempo. 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AutoNum type="arabicParenR"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87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Applicazione pedagogica del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ricaduta pedagogica del </a:t>
            </a:r>
            <a:r>
              <a:rPr lang="it-IT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endParaRPr lang="it-IT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it-IT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prende il nome di </a:t>
            </a:r>
          </a:p>
          <a:p>
            <a:pPr marL="0" indent="0" algn="ctr">
              <a:buNone/>
            </a:pPr>
            <a:r>
              <a:rPr lang="it-IT" sz="40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</a:t>
            </a:r>
            <a:r>
              <a:rPr lang="it-IT" sz="4000" b="1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Contestualista</a:t>
            </a:r>
            <a:endParaRPr lang="it-IT" sz="4000" b="1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9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Caratteristiche del 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Contestualista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</a:t>
            </a:r>
            <a:r>
              <a:rPr lang="it-IT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Contestualismo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è figlio del Costruttivismo e quindi condivide in toto i principi del modello costruttivista.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-Il processo di insegnamento parte quindi dalla considerazione che ogni alunno, all’ingresso a scuola, possiede delle ipotesi del mondo.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-Il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processo di apprendimento consiste nella decostruzione delle ipotesi del mondo, poco viabili, che il soggetto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possiede 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nella costruzione di nuove ipotesi della realtà che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gli garantiscano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migliore adattamento. </a:t>
            </a: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-Il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processo di insegnamento deve creare situazioni di </a:t>
            </a:r>
            <a:r>
              <a:rPr lang="it-IT" sz="2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messa alla prova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delle ipotesi del mondo di cui sono portatori gli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alunni e, dopo questa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fase di messa alla prova, può indicare le discipline come ipotesi del mondo viabili e adattive.</a:t>
            </a:r>
          </a:p>
          <a:p>
            <a:pPr marL="0" indent="0" algn="just">
              <a:buNone/>
            </a:pPr>
            <a:endParaRPr lang="it-IT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it-IT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65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Caratteristiche del 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Contestualista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processo di insegnamento guarda al soggetto+ contesto come una unica unità di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apprendimento e considera l’apprendimento stesso un processo contestualmente situato; ciò comporta:</a:t>
            </a: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-Attenzione alle abilità situazionali (cioè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quelle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competenze che servono per adattarci meglio al contesto) e a quali percorsi proporre per acquisirle.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-Attenzione alla qualità dei contesti di vita degli alunni e ricerca di una possibile sincronia nella proposta e condivisione delle ipotesi del mondo più viabili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l’insegnamento dovrebbe cercare di far maturare negli alunni la consapevolezza di tale sincronia o asincronia tra i contesti.  </a:t>
            </a: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16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1215</TotalTime>
  <Words>890</Words>
  <Application>Microsoft Office PowerPoint</Application>
  <PresentationFormat>Widescreen</PresentationFormat>
  <Paragraphs>96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Calibri</vt:lpstr>
      <vt:lpstr>Comic Sans MS</vt:lpstr>
      <vt:lpstr>Garamond</vt:lpstr>
      <vt:lpstr>Gill Sans MT</vt:lpstr>
      <vt:lpstr>Times New Roman</vt:lpstr>
      <vt:lpstr>Organico</vt:lpstr>
      <vt:lpstr>Presentazione standard di PowerPoint</vt:lpstr>
      <vt:lpstr>Il Contestualismo</vt:lpstr>
      <vt:lpstr>Precursori del Contestualismo: Costruttivismo</vt:lpstr>
      <vt:lpstr>Precursori del Contestualismo: Il Costruttivismo</vt:lpstr>
      <vt:lpstr>Principi del Contestualismo</vt:lpstr>
      <vt:lpstr>Principi del Contestualismo</vt:lpstr>
      <vt:lpstr>Applicazione pedagogica del Contestualismo</vt:lpstr>
      <vt:lpstr>Caratteristiche del  Modello Contestualista </vt:lpstr>
      <vt:lpstr>Caratteristiche del  Modello Contestualista </vt:lpstr>
      <vt:lpstr>Caratteristiche del  Modello Contestualista </vt:lpstr>
      <vt:lpstr>Criticità del  Modello Contestualista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L’autismo</dc:title>
  <dc:creator>pamela speranza</dc:creator>
  <cp:lastModifiedBy>pamela speranza</cp:lastModifiedBy>
  <cp:revision>123</cp:revision>
  <dcterms:created xsi:type="dcterms:W3CDTF">2017-06-22T12:34:11Z</dcterms:created>
  <dcterms:modified xsi:type="dcterms:W3CDTF">2021-03-14T15:24:39Z</dcterms:modified>
</cp:coreProperties>
</file>