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74" r:id="rId7"/>
    <p:sldId id="279" r:id="rId8"/>
    <p:sldId id="276" r:id="rId9"/>
    <p:sldId id="277" r:id="rId10"/>
    <p:sldId id="278" r:id="rId11"/>
    <p:sldId id="280" r:id="rId12"/>
    <p:sldId id="275" r:id="rId13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AAD1C-D92F-4487-A960-E0DE47F0E976}" type="datetimeFigureOut">
              <a:rPr lang="it-IT" smtClean="0"/>
              <a:pPr/>
              <a:t>06/05/2024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7D1B7-2EF9-4914-A860-8DE52DB2F9C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AAD1C-D92F-4487-A960-E0DE47F0E976}" type="datetimeFigureOut">
              <a:rPr lang="it-IT" smtClean="0"/>
              <a:pPr/>
              <a:t>06/05/2024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7D1B7-2EF9-4914-A860-8DE52DB2F9C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AAD1C-D92F-4487-A960-E0DE47F0E976}" type="datetimeFigureOut">
              <a:rPr lang="it-IT" smtClean="0"/>
              <a:pPr/>
              <a:t>06/05/2024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7D1B7-2EF9-4914-A860-8DE52DB2F9C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AAD1C-D92F-4487-A960-E0DE47F0E976}" type="datetimeFigureOut">
              <a:rPr lang="it-IT" smtClean="0"/>
              <a:pPr/>
              <a:t>06/05/2024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7D1B7-2EF9-4914-A860-8DE52DB2F9C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AAD1C-D92F-4487-A960-E0DE47F0E976}" type="datetimeFigureOut">
              <a:rPr lang="it-IT" smtClean="0"/>
              <a:pPr/>
              <a:t>06/05/2024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7D1B7-2EF9-4914-A860-8DE52DB2F9C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AAD1C-D92F-4487-A960-E0DE47F0E976}" type="datetimeFigureOut">
              <a:rPr lang="it-IT" smtClean="0"/>
              <a:pPr/>
              <a:t>06/05/2024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7D1B7-2EF9-4914-A860-8DE52DB2F9C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AAD1C-D92F-4487-A960-E0DE47F0E976}" type="datetimeFigureOut">
              <a:rPr lang="it-IT" smtClean="0"/>
              <a:pPr/>
              <a:t>06/05/2024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7D1B7-2EF9-4914-A860-8DE52DB2F9C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AAD1C-D92F-4487-A960-E0DE47F0E976}" type="datetimeFigureOut">
              <a:rPr lang="it-IT" smtClean="0"/>
              <a:pPr/>
              <a:t>06/05/2024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7D1B7-2EF9-4914-A860-8DE52DB2F9C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AAD1C-D92F-4487-A960-E0DE47F0E976}" type="datetimeFigureOut">
              <a:rPr lang="it-IT" smtClean="0"/>
              <a:pPr/>
              <a:t>06/05/2024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7D1B7-2EF9-4914-A860-8DE52DB2F9C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AAD1C-D92F-4487-A960-E0DE47F0E976}" type="datetimeFigureOut">
              <a:rPr lang="it-IT" smtClean="0"/>
              <a:pPr/>
              <a:t>06/05/2024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7D1B7-2EF9-4914-A860-8DE52DB2F9C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AAD1C-D92F-4487-A960-E0DE47F0E976}" type="datetimeFigureOut">
              <a:rPr lang="it-IT" smtClean="0"/>
              <a:pPr/>
              <a:t>06/05/2024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7D1B7-2EF9-4914-A860-8DE52DB2F9C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AAAD1C-D92F-4487-A960-E0DE47F0E976}" type="datetimeFigureOut">
              <a:rPr lang="it-IT" smtClean="0"/>
              <a:pPr/>
              <a:t>06/05/2024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F7D1B7-2EF9-4914-A860-8DE52DB2F9CB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Immagine 5" descr="sfondi_sanmetodio_2020_1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Titolo 1"/>
          <p:cNvSpPr>
            <a:spLocks noGrp="1"/>
          </p:cNvSpPr>
          <p:nvPr>
            <p:ph type="ctrTitle"/>
          </p:nvPr>
        </p:nvSpPr>
        <p:spPr>
          <a:xfrm>
            <a:off x="685800" y="3706813"/>
            <a:ext cx="7772400" cy="936625"/>
          </a:xfrm>
        </p:spPr>
        <p:txBody>
          <a:bodyPr/>
          <a:lstStyle/>
          <a:p>
            <a:pPr eaLnBrk="1" hangingPunct="1"/>
            <a:r>
              <a:rPr lang="it-IT" b="1" smtClean="0">
                <a:solidFill>
                  <a:schemeClr val="bg1"/>
                </a:solidFill>
              </a:rPr>
              <a:t>TEORIA ED ETICA DEI </a:t>
            </a:r>
            <a:r>
              <a:rPr lang="it-IT" b="1" i="1" smtClean="0">
                <a:solidFill>
                  <a:schemeClr val="bg1"/>
                </a:solidFill>
              </a:rPr>
              <a:t>MEDIA</a:t>
            </a:r>
            <a:endParaRPr lang="it-IT" b="1" smtClean="0">
              <a:solidFill>
                <a:schemeClr val="bg1"/>
              </a:solidFill>
            </a:endParaRPr>
          </a:p>
        </p:txBody>
      </p:sp>
      <p:sp>
        <p:nvSpPr>
          <p:cNvPr id="2052" name="Sottotitolo 2"/>
          <p:cNvSpPr>
            <a:spLocks noGrp="1"/>
          </p:cNvSpPr>
          <p:nvPr>
            <p:ph type="subTitle" idx="1"/>
          </p:nvPr>
        </p:nvSpPr>
        <p:spPr>
          <a:xfrm>
            <a:off x="4000500" y="6072188"/>
            <a:ext cx="6400800" cy="671512"/>
          </a:xfrm>
        </p:spPr>
        <p:txBody>
          <a:bodyPr/>
          <a:lstStyle/>
          <a:p>
            <a:pPr eaLnBrk="1" hangingPunct="1"/>
            <a:r>
              <a:rPr lang="it-IT" smtClean="0">
                <a:solidFill>
                  <a:schemeClr val="bg1"/>
                </a:solidFill>
              </a:rPr>
              <a:t>Fortunato Di Noto</a:t>
            </a:r>
          </a:p>
        </p:txBody>
      </p:sp>
      <p:pic>
        <p:nvPicPr>
          <p:cNvPr id="2053" name="Immagine 6" descr="logo_orizzontale_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16263" y="214313"/>
            <a:ext cx="2540000" cy="25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itolo 1"/>
          <p:cNvSpPr txBox="1">
            <a:spLocks/>
          </p:cNvSpPr>
          <p:nvPr/>
        </p:nvSpPr>
        <p:spPr bwMode="auto">
          <a:xfrm>
            <a:off x="500063" y="2571750"/>
            <a:ext cx="77724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4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SAN METODIO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Immagine 3" descr="sfondi_sanmetodio_2020_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Segnaposto contenuto 2"/>
          <p:cNvSpPr>
            <a:spLocks noGrp="1"/>
          </p:cNvSpPr>
          <p:nvPr>
            <p:ph idx="1"/>
          </p:nvPr>
        </p:nvSpPr>
        <p:spPr>
          <a:xfrm>
            <a:off x="457200" y="692150"/>
            <a:ext cx="8229600" cy="5191125"/>
          </a:xfrm>
        </p:spPr>
        <p:txBody>
          <a:bodyPr>
            <a:normAutofit/>
          </a:bodyPr>
          <a:lstStyle/>
          <a:p>
            <a:pPr algn="ctr" eaLnBrk="1" hangingPunct="1">
              <a:buFont typeface="Arial" charset="0"/>
              <a:buNone/>
            </a:pPr>
            <a:r>
              <a:rPr lang="it-IT" b="1" dirty="0" smtClean="0"/>
              <a:t>I nuovi media</a:t>
            </a:r>
          </a:p>
          <a:p>
            <a:pPr algn="ctr" eaLnBrk="1" hangingPunct="1">
              <a:buFont typeface="Arial" charset="0"/>
              <a:buNone/>
            </a:pPr>
            <a:endParaRPr lang="it-IT" b="1" dirty="0" smtClean="0"/>
          </a:p>
          <a:p>
            <a:pPr algn="ctr" eaLnBrk="1" hangingPunct="1">
              <a:buFontTx/>
              <a:buChar char="-"/>
            </a:pPr>
            <a:r>
              <a:rPr lang="it-IT" dirty="0" smtClean="0"/>
              <a:t>Definizione e potenziale dei nuovi media</a:t>
            </a:r>
          </a:p>
          <a:p>
            <a:pPr algn="ctr" eaLnBrk="1" hangingPunct="1">
              <a:buFontTx/>
              <a:buChar char="-"/>
            </a:pPr>
            <a:r>
              <a:rPr lang="it-IT" dirty="0" smtClean="0"/>
              <a:t>Paradigmi epistemologici e correnti di pensiero</a:t>
            </a:r>
          </a:p>
          <a:p>
            <a:pPr algn="ctr" eaLnBrk="1" hangingPunct="1">
              <a:buFontTx/>
              <a:buChar char="-"/>
            </a:pPr>
            <a:endParaRPr lang="it-IT" dirty="0"/>
          </a:p>
          <a:p>
            <a:pPr algn="just" eaLnBrk="1" hangingPunct="1">
              <a:buNone/>
            </a:pPr>
            <a:r>
              <a:rPr lang="it-IT" sz="2400" dirty="0" smtClean="0"/>
              <a:t>(cfr. M. </a:t>
            </a:r>
            <a:r>
              <a:rPr lang="it-IT" sz="2400" dirty="0" err="1" smtClean="0"/>
              <a:t>Giangualano</a:t>
            </a:r>
            <a:r>
              <a:rPr lang="it-IT" sz="2400" dirty="0" smtClean="0"/>
              <a:t>, </a:t>
            </a:r>
            <a:r>
              <a:rPr lang="it-IT" sz="2400" i="1" dirty="0" smtClean="0"/>
              <a:t>Compendio di teoria della comunicazione</a:t>
            </a:r>
            <a:r>
              <a:rPr lang="it-IT" sz="2400" dirty="0" smtClean="0"/>
              <a:t>, Dispense a disposizione nella Piattaforma Pagina Docente)</a:t>
            </a:r>
            <a:endParaRPr lang="it-IT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Immagine 3" descr="sfondi_sanmetodio_2020_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Segnaposto contenuto 2"/>
          <p:cNvSpPr>
            <a:spLocks noGrp="1"/>
          </p:cNvSpPr>
          <p:nvPr>
            <p:ph idx="1"/>
          </p:nvPr>
        </p:nvSpPr>
        <p:spPr>
          <a:xfrm>
            <a:off x="457200" y="692150"/>
            <a:ext cx="8229600" cy="5191125"/>
          </a:xfrm>
        </p:spPr>
        <p:txBody>
          <a:bodyPr>
            <a:normAutofit lnSpcReduction="10000"/>
          </a:bodyPr>
          <a:lstStyle/>
          <a:p>
            <a:pPr algn="ctr" eaLnBrk="1" hangingPunct="1">
              <a:buFont typeface="Arial" charset="0"/>
              <a:buNone/>
            </a:pPr>
            <a:r>
              <a:rPr lang="it-IT" sz="2400" b="1" dirty="0" smtClean="0"/>
              <a:t>Dal Coronavirus al virale:</a:t>
            </a:r>
          </a:p>
          <a:p>
            <a:pPr algn="ctr" eaLnBrk="1" hangingPunct="1">
              <a:buFont typeface="Arial" charset="0"/>
              <a:buNone/>
            </a:pPr>
            <a:r>
              <a:rPr lang="it-IT" sz="2400" b="1" dirty="0" smtClean="0"/>
              <a:t>L’influenza dei social sulla comunicazione di massa.</a:t>
            </a:r>
          </a:p>
          <a:p>
            <a:pPr algn="ctr" eaLnBrk="1" hangingPunct="1">
              <a:buFont typeface="Arial" charset="0"/>
              <a:buNone/>
            </a:pPr>
            <a:endParaRPr lang="it-IT" sz="2400" b="1" dirty="0"/>
          </a:p>
          <a:p>
            <a:pPr algn="just" eaLnBrk="1" hangingPunct="1"/>
            <a:r>
              <a:rPr lang="it-IT" sz="2400" dirty="0" smtClean="0"/>
              <a:t>Il caso di epidemia social</a:t>
            </a:r>
          </a:p>
          <a:p>
            <a:pPr algn="just" eaLnBrk="1" hangingPunct="1"/>
            <a:r>
              <a:rPr lang="it-IT" sz="2400" dirty="0" smtClean="0"/>
              <a:t>L’isteria collettiva</a:t>
            </a:r>
          </a:p>
          <a:p>
            <a:pPr algn="just" eaLnBrk="1" hangingPunct="1"/>
            <a:r>
              <a:rPr lang="it-IT" sz="2400" dirty="0" smtClean="0"/>
              <a:t>Fenomeno psicosociale</a:t>
            </a:r>
          </a:p>
          <a:p>
            <a:pPr algn="just" eaLnBrk="1" hangingPunct="1"/>
            <a:r>
              <a:rPr lang="it-IT" sz="2400" dirty="0" smtClean="0"/>
              <a:t>Perché è impossibile non influenzare </a:t>
            </a:r>
          </a:p>
          <a:p>
            <a:pPr algn="just" eaLnBrk="1" hangingPunct="1"/>
            <a:r>
              <a:rPr lang="it-IT" sz="2400" dirty="0" smtClean="0"/>
              <a:t>I socialnetwork sono virali</a:t>
            </a:r>
          </a:p>
          <a:p>
            <a:pPr algn="just" eaLnBrk="1" hangingPunct="1"/>
            <a:r>
              <a:rPr lang="it-IT" sz="2400" dirty="0" smtClean="0"/>
              <a:t>La probabilità di elaborazione di un messaggio virale</a:t>
            </a:r>
          </a:p>
          <a:p>
            <a:pPr algn="just" eaLnBrk="1" hangingPunct="1"/>
            <a:r>
              <a:rPr lang="it-IT" sz="2400" dirty="0" smtClean="0"/>
              <a:t>Come affrontare la comunicazione di massa virale:</a:t>
            </a:r>
          </a:p>
          <a:p>
            <a:pPr algn="just" eaLnBrk="1" hangingPunct="1"/>
            <a:r>
              <a:rPr lang="it-IT" sz="2400" dirty="0" smtClean="0"/>
              <a:t>Una serie di sane abitudini etiche</a:t>
            </a:r>
          </a:p>
          <a:p>
            <a:pPr algn="just" eaLnBrk="1" hangingPunct="1"/>
            <a:r>
              <a:rPr lang="it-IT" sz="2400" dirty="0" smtClean="0"/>
              <a:t>Circoscrivere le fonti di informazioni a quelle ufficiali</a:t>
            </a:r>
            <a:endParaRPr lang="it-IT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Immagine 3" descr="sfondi_sanmetodio_2020_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Segnaposto contenuto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622627"/>
          </a:xfrm>
        </p:spPr>
        <p:txBody>
          <a:bodyPr>
            <a:normAutofit/>
          </a:bodyPr>
          <a:lstStyle/>
          <a:p>
            <a:pPr algn="ctr" eaLnBrk="1" hangingPunct="1">
              <a:buFont typeface="Arial" charset="0"/>
              <a:buNone/>
            </a:pPr>
            <a:endParaRPr lang="it-IT" sz="2800" b="1" dirty="0" smtClean="0"/>
          </a:p>
          <a:p>
            <a:pPr algn="ctr" eaLnBrk="1" hangingPunct="1">
              <a:buFont typeface="Arial" charset="0"/>
              <a:buNone/>
            </a:pPr>
            <a:r>
              <a:rPr lang="it-IT" sz="2800" b="1" dirty="0" smtClean="0"/>
              <a:t>Cenni su La Chiesa e mediatica</a:t>
            </a:r>
          </a:p>
          <a:p>
            <a:pPr algn="ctr" eaLnBrk="1" hangingPunct="1">
              <a:buFont typeface="Arial" charset="0"/>
              <a:buNone/>
            </a:pPr>
            <a:endParaRPr lang="it-IT" sz="2800" b="1" dirty="0"/>
          </a:p>
          <a:p>
            <a:pPr algn="ctr" eaLnBrk="1" hangingPunct="1">
              <a:buFont typeface="Arial" charset="0"/>
              <a:buNone/>
            </a:pPr>
            <a:r>
              <a:rPr lang="it-IT" sz="2800" b="1" dirty="0" smtClean="0"/>
              <a:t>Farò una alleanza con gli uccelli del cielo.</a:t>
            </a:r>
          </a:p>
          <a:p>
            <a:pPr algn="ctr" eaLnBrk="1" hangingPunct="1">
              <a:buFont typeface="Arial" charset="0"/>
              <a:buNone/>
            </a:pPr>
            <a:r>
              <a:rPr lang="it-IT" sz="2800" b="1" dirty="0" smtClean="0"/>
              <a:t>Annuncio e social network.</a:t>
            </a:r>
          </a:p>
          <a:p>
            <a:pPr algn="just" eaLnBrk="1" hangingPunct="1">
              <a:buFont typeface="Arial" charset="0"/>
              <a:buNone/>
            </a:pPr>
            <a:endParaRPr lang="it-IT" sz="2400" b="1" dirty="0" smtClean="0"/>
          </a:p>
          <a:p>
            <a:pPr algn="ctr">
              <a:buNone/>
            </a:pPr>
            <a:r>
              <a:rPr lang="it-IT" sz="2400" b="1" dirty="0" smtClean="0"/>
              <a:t>Sarà ripresa nelle prossime Lezioni.</a:t>
            </a:r>
          </a:p>
          <a:p>
            <a:pPr algn="just">
              <a:buNone/>
            </a:pPr>
            <a:r>
              <a:rPr lang="it-IT" sz="2400" b="1" dirty="0" smtClean="0"/>
              <a:t>(cfr.  F. Di Noto, </a:t>
            </a:r>
            <a:r>
              <a:rPr lang="it-IT" sz="2400" i="1" dirty="0" smtClean="0"/>
              <a:t>Annuncio e social network. Un’</a:t>
            </a:r>
            <a:r>
              <a:rPr lang="it-IT" sz="2400" i="1" dirty="0" err="1" smtClean="0"/>
              <a:t>allenza</a:t>
            </a:r>
            <a:r>
              <a:rPr lang="it-IT" sz="2400" i="1" dirty="0" smtClean="0"/>
              <a:t> con gli uccelli del cielo, </a:t>
            </a:r>
            <a:r>
              <a:rPr lang="it-IT" sz="2400" dirty="0" err="1" smtClean="0"/>
              <a:t>Passioneducativa</a:t>
            </a:r>
            <a:r>
              <a:rPr lang="it-IT" sz="2400" dirty="0" smtClean="0"/>
              <a:t>, 2013</a:t>
            </a:r>
            <a:r>
              <a:rPr lang="it-IT" sz="2400" i="1" dirty="0" smtClean="0"/>
              <a:t>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magine 3" descr="sfondi_sanmetodio_2020_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Titolo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b="1" dirty="0" smtClean="0"/>
              <a:t>Lezione n. 5 e 6</a:t>
            </a:r>
            <a:r>
              <a:rPr lang="it-IT" b="1" smtClean="0"/>
              <a:t/>
            </a:r>
            <a:br>
              <a:rPr lang="it-IT" b="1" smtClean="0"/>
            </a:br>
            <a:endParaRPr lang="it-IT" b="1" dirty="0" smtClean="0"/>
          </a:p>
        </p:txBody>
      </p:sp>
      <p:sp>
        <p:nvSpPr>
          <p:cNvPr id="3076" name="Segnaposto contenuto 2"/>
          <p:cNvSpPr>
            <a:spLocks noGrp="1"/>
          </p:cNvSpPr>
          <p:nvPr>
            <p:ph idx="1"/>
          </p:nvPr>
        </p:nvSpPr>
        <p:spPr>
          <a:xfrm>
            <a:off x="457200" y="1357313"/>
            <a:ext cx="8229600" cy="4525962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endParaRPr lang="it-IT" smtClean="0"/>
          </a:p>
          <a:p>
            <a:pPr eaLnBrk="1" hangingPunct="1">
              <a:buFont typeface="Arial" charset="0"/>
              <a:buNone/>
            </a:pPr>
            <a:endParaRPr lang="it-IT" smtClean="0"/>
          </a:p>
          <a:p>
            <a:pPr algn="ctr" eaLnBrk="1" hangingPunct="1">
              <a:buFont typeface="Arial" charset="0"/>
              <a:buNone/>
            </a:pPr>
            <a:r>
              <a:rPr lang="it-IT" sz="4000" b="1" smtClean="0"/>
              <a:t>LA COMUNICAZIONE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Immagine 3" descr="sfondi_sanmetodio_2020_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Segnaposto contenuto 2"/>
          <p:cNvSpPr>
            <a:spLocks noGrp="1"/>
          </p:cNvSpPr>
          <p:nvPr>
            <p:ph idx="1"/>
          </p:nvPr>
        </p:nvSpPr>
        <p:spPr>
          <a:xfrm>
            <a:off x="457200" y="692150"/>
            <a:ext cx="8229600" cy="5191125"/>
          </a:xfrm>
        </p:spPr>
        <p:txBody>
          <a:bodyPr>
            <a:normAutofit lnSpcReduction="10000"/>
          </a:bodyPr>
          <a:lstStyle/>
          <a:p>
            <a:pPr algn="ctr" eaLnBrk="1" hangingPunct="1">
              <a:buFont typeface="Arial" charset="0"/>
              <a:buNone/>
            </a:pPr>
            <a:r>
              <a:rPr lang="it-IT" b="1" dirty="0" smtClean="0"/>
              <a:t>Le basi della comunicazione</a:t>
            </a:r>
          </a:p>
          <a:p>
            <a:pPr algn="ctr" eaLnBrk="1" hangingPunct="1">
              <a:buFont typeface="Arial" charset="0"/>
              <a:buNone/>
            </a:pPr>
            <a:r>
              <a:rPr lang="it-IT" b="1" dirty="0" smtClean="0"/>
              <a:t>(riprendiamo alcuni concetti)</a:t>
            </a:r>
          </a:p>
          <a:p>
            <a:pPr algn="just" eaLnBrk="1" hangingPunct="1">
              <a:buFont typeface="Arial" charset="0"/>
              <a:buNone/>
            </a:pPr>
            <a:r>
              <a:rPr lang="it-IT" dirty="0" smtClean="0"/>
              <a:t>La comunicazione è un processo attraverso il quale si mettono in comune informazioni, idee, fatti, comportamenti, opinioni, sentimenti.</a:t>
            </a:r>
          </a:p>
          <a:p>
            <a:pPr algn="just" eaLnBrk="1" hangingPunct="1">
              <a:buFont typeface="Arial" charset="0"/>
              <a:buNone/>
            </a:pPr>
            <a:endParaRPr lang="it-IT" b="1" dirty="0"/>
          </a:p>
          <a:p>
            <a:pPr algn="just" eaLnBrk="1" hangingPunct="1">
              <a:buFont typeface="Arial" charset="0"/>
              <a:buNone/>
            </a:pPr>
            <a:r>
              <a:rPr lang="it-IT" dirty="0" smtClean="0"/>
              <a:t>Le regole di base hanno come obiettivo principale quello di rendere efficace lo scambio fra un </a:t>
            </a:r>
            <a:r>
              <a:rPr lang="it-IT" b="1" dirty="0" smtClean="0"/>
              <a:t>emittente</a:t>
            </a:r>
            <a:r>
              <a:rPr lang="it-IT" dirty="0" smtClean="0"/>
              <a:t> e </a:t>
            </a:r>
            <a:r>
              <a:rPr lang="it-IT" b="1" dirty="0" smtClean="0"/>
              <a:t>un ricevente</a:t>
            </a:r>
            <a:r>
              <a:rPr lang="it-IT" dirty="0" smtClean="0"/>
              <a:t>.</a:t>
            </a:r>
          </a:p>
          <a:p>
            <a:pPr algn="ctr" eaLnBrk="1" hangingPunct="1">
              <a:buFont typeface="Arial" charset="0"/>
              <a:buNone/>
            </a:pPr>
            <a:endParaRPr lang="it-IT" dirty="0"/>
          </a:p>
          <a:p>
            <a:pPr algn="ctr" eaLnBrk="1" hangingPunct="1">
              <a:buFont typeface="Arial" charset="0"/>
              <a:buNone/>
            </a:pPr>
            <a:endParaRPr lang="it-IT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Immagine 3" descr="sfondi_sanmetodio_2020_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Segnaposto contenuto 2"/>
          <p:cNvSpPr>
            <a:spLocks noGrp="1"/>
          </p:cNvSpPr>
          <p:nvPr>
            <p:ph idx="1"/>
          </p:nvPr>
        </p:nvSpPr>
        <p:spPr>
          <a:xfrm>
            <a:off x="457200" y="692150"/>
            <a:ext cx="8229600" cy="5191125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endParaRPr lang="it-IT" dirty="0" smtClean="0"/>
          </a:p>
          <a:p>
            <a:pPr eaLnBrk="1" hangingPunct="1">
              <a:buFont typeface="Arial" charset="0"/>
              <a:buNone/>
            </a:pPr>
            <a:r>
              <a:rPr lang="it-IT" dirty="0" smtClean="0"/>
              <a:t>Gli scambi tra essere umani si suddividono in due grandi categorie:</a:t>
            </a:r>
          </a:p>
          <a:p>
            <a:pPr eaLnBrk="1" hangingPunct="1">
              <a:buFont typeface="Arial" charset="0"/>
              <a:buNone/>
            </a:pPr>
            <a:endParaRPr lang="it-IT" dirty="0"/>
          </a:p>
          <a:p>
            <a:pPr marL="514350" indent="-514350" eaLnBrk="1" hangingPunct="1">
              <a:buFont typeface="Arial" charset="0"/>
              <a:buAutoNum type="arabicParenR"/>
            </a:pPr>
            <a:r>
              <a:rPr lang="it-IT" dirty="0" smtClean="0"/>
              <a:t>Comunicazione sociale</a:t>
            </a:r>
          </a:p>
          <a:p>
            <a:pPr marL="514350" indent="-514350" eaLnBrk="1" hangingPunct="1">
              <a:buFont typeface="Arial" charset="0"/>
              <a:buAutoNum type="arabicParenR"/>
            </a:pPr>
            <a:r>
              <a:rPr lang="it-IT" dirty="0" smtClean="0"/>
              <a:t>Comunicazione interpersonale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Immagine 3" descr="sfondi_sanmetodio_2020_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Segnaposto contenuto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622627"/>
          </a:xfrm>
        </p:spPr>
        <p:txBody>
          <a:bodyPr>
            <a:normAutofit/>
          </a:bodyPr>
          <a:lstStyle/>
          <a:p>
            <a:pPr algn="ctr" eaLnBrk="1" hangingPunct="1">
              <a:buFont typeface="Arial" charset="0"/>
              <a:buNone/>
            </a:pPr>
            <a:r>
              <a:rPr lang="it-IT" sz="2800" b="1" dirty="0" smtClean="0"/>
              <a:t>Elementi strutturale della comunicazione</a:t>
            </a:r>
          </a:p>
          <a:p>
            <a:pPr algn="just" eaLnBrk="1" hangingPunct="1">
              <a:buFont typeface="Arial" charset="0"/>
              <a:buNone/>
            </a:pPr>
            <a:endParaRPr lang="it-IT" sz="2400" b="1" dirty="0" smtClean="0"/>
          </a:p>
          <a:p>
            <a:pPr algn="just" eaLnBrk="1" hangingPunct="1">
              <a:buFont typeface="Arial" charset="0"/>
              <a:buNone/>
            </a:pPr>
            <a:r>
              <a:rPr lang="it-IT" sz="2400" b="1" dirty="0" smtClean="0"/>
              <a:t>Mittente  ------- </a:t>
            </a:r>
            <a:r>
              <a:rPr lang="it-IT" sz="2400" dirty="0" smtClean="0"/>
              <a:t>Chi Comunica</a:t>
            </a:r>
          </a:p>
          <a:p>
            <a:pPr algn="just" eaLnBrk="1" hangingPunct="1">
              <a:buFont typeface="Arial" charset="0"/>
              <a:buNone/>
            </a:pPr>
            <a:r>
              <a:rPr lang="it-IT" sz="2400" b="1" dirty="0" smtClean="0"/>
              <a:t>Messaggio --------- </a:t>
            </a:r>
            <a:r>
              <a:rPr lang="it-IT" sz="2400" dirty="0" smtClean="0"/>
              <a:t>Il contenuto, ciò che si comunica</a:t>
            </a:r>
          </a:p>
          <a:p>
            <a:pPr algn="just" eaLnBrk="1" hangingPunct="1">
              <a:buFont typeface="Arial" charset="0"/>
              <a:buNone/>
            </a:pPr>
            <a:r>
              <a:rPr lang="it-IT" sz="2400" b="1" dirty="0" smtClean="0"/>
              <a:t>Codice ------- </a:t>
            </a:r>
            <a:r>
              <a:rPr lang="it-IT" sz="2400" dirty="0" smtClean="0"/>
              <a:t>Come viene espresso il contenuto perché possa essere compreso</a:t>
            </a:r>
          </a:p>
          <a:p>
            <a:pPr algn="just" eaLnBrk="1" hangingPunct="1">
              <a:buFont typeface="Arial" charset="0"/>
              <a:buNone/>
            </a:pPr>
            <a:r>
              <a:rPr lang="it-IT" sz="2400" b="1" dirty="0" smtClean="0"/>
              <a:t>Canale o contatto ----- </a:t>
            </a:r>
            <a:r>
              <a:rPr lang="it-IT" sz="2400" dirty="0" smtClean="0"/>
              <a:t>Il mezzo usato per trasportare il messaggio</a:t>
            </a:r>
          </a:p>
          <a:p>
            <a:pPr algn="just" eaLnBrk="1" hangingPunct="1">
              <a:buFont typeface="Arial" charset="0"/>
              <a:buNone/>
            </a:pPr>
            <a:r>
              <a:rPr lang="it-IT" sz="2400" b="1" dirty="0" smtClean="0"/>
              <a:t>Destinatario ---- </a:t>
            </a:r>
            <a:r>
              <a:rPr lang="it-IT" sz="2400" dirty="0" smtClean="0"/>
              <a:t>Chi riceve</a:t>
            </a:r>
          </a:p>
          <a:p>
            <a:pPr algn="just" eaLnBrk="1" hangingPunct="1">
              <a:buFont typeface="Arial" charset="0"/>
              <a:buNone/>
            </a:pPr>
            <a:r>
              <a:rPr lang="it-IT" sz="2400" b="1" dirty="0" smtClean="0"/>
              <a:t>Mittente ---- </a:t>
            </a:r>
            <a:r>
              <a:rPr lang="it-IT" sz="2400" dirty="0" smtClean="0"/>
              <a:t>Luogo e condizioni in cui si volge la comunicazione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Immagine 3" descr="sfondi_sanmetodio_2020_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Segnaposto contenuto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622627"/>
          </a:xfrm>
        </p:spPr>
        <p:txBody>
          <a:bodyPr>
            <a:normAutofit/>
          </a:bodyPr>
          <a:lstStyle/>
          <a:p>
            <a:pPr algn="ctr" eaLnBrk="1" hangingPunct="1">
              <a:buFont typeface="Arial" charset="0"/>
              <a:buNone/>
            </a:pPr>
            <a:r>
              <a:rPr lang="it-IT" sz="2800" b="1" dirty="0" smtClean="0"/>
              <a:t>La modalità della comunicazione</a:t>
            </a:r>
          </a:p>
          <a:p>
            <a:pPr algn="just" eaLnBrk="1" hangingPunct="1">
              <a:buFont typeface="Arial" charset="0"/>
              <a:buNone/>
            </a:pPr>
            <a:endParaRPr lang="it-IT" sz="2400" b="1" dirty="0" smtClean="0"/>
          </a:p>
          <a:p>
            <a:pPr algn="just" eaLnBrk="1" hangingPunct="1">
              <a:buFont typeface="Arial" charset="0"/>
              <a:buNone/>
            </a:pPr>
            <a:r>
              <a:rPr lang="it-IT" sz="2400" b="1" dirty="0" smtClean="0"/>
              <a:t>Verbale: prevale il contenuto logico e analogico.</a:t>
            </a:r>
          </a:p>
          <a:p>
            <a:pPr algn="just" eaLnBrk="1" hangingPunct="1">
              <a:buFontTx/>
              <a:buChar char="-"/>
            </a:pPr>
            <a:r>
              <a:rPr lang="it-IT" sz="2400" dirty="0" smtClean="0"/>
              <a:t>Che cosa dico; - che tipo di linguaggio utilizzo (scritto/orale); - quali sono le mie parole calde</a:t>
            </a:r>
          </a:p>
          <a:p>
            <a:pPr algn="just" eaLnBrk="1" hangingPunct="1">
              <a:buFont typeface="Arial" charset="0"/>
              <a:buNone/>
            </a:pPr>
            <a:r>
              <a:rPr lang="it-IT" sz="2400" b="1" dirty="0" smtClean="0"/>
              <a:t>Paraverbale : prevale il modo di trasmissione del messaggio.</a:t>
            </a:r>
          </a:p>
          <a:p>
            <a:pPr algn="just" eaLnBrk="1" hangingPunct="1">
              <a:buFont typeface="Arial" charset="0"/>
              <a:buNone/>
            </a:pPr>
            <a:r>
              <a:rPr lang="it-IT" sz="2400" b="1" dirty="0" smtClean="0"/>
              <a:t>- </a:t>
            </a:r>
            <a:r>
              <a:rPr lang="it-IT" sz="2400" dirty="0" smtClean="0"/>
              <a:t>Come lo dico; - uso del tono, del volume della voce, della  cadenza</a:t>
            </a:r>
          </a:p>
          <a:p>
            <a:pPr algn="just" eaLnBrk="1" hangingPunct="1">
              <a:buFont typeface="Arial" charset="0"/>
              <a:buNone/>
            </a:pPr>
            <a:r>
              <a:rPr lang="it-IT" sz="2400" b="1" dirty="0" smtClean="0"/>
              <a:t>Non Verbale : Si utilizza l’espressività, la gestualità, l’abbigliamento.</a:t>
            </a:r>
          </a:p>
          <a:p>
            <a:pPr algn="just" eaLnBrk="1" hangingPunct="1">
              <a:buFont typeface="Arial" charset="0"/>
              <a:buNone/>
            </a:pPr>
            <a:r>
              <a:rPr lang="it-IT" sz="2400" b="1" dirty="0" smtClean="0"/>
              <a:t>- </a:t>
            </a:r>
            <a:r>
              <a:rPr lang="it-IT" sz="2400" dirty="0" smtClean="0"/>
              <a:t>Mimica (mi esprimo con il viso); -cinesica (mi esprimo con il corpo; - prossemica (posizione rispetto agli altri)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Immagine 3" descr="sfondi_sanmetodio_2020_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Segnaposto contenuto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622627"/>
          </a:xfrm>
        </p:spPr>
        <p:txBody>
          <a:bodyPr>
            <a:normAutofit/>
          </a:bodyPr>
          <a:lstStyle/>
          <a:p>
            <a:pPr algn="ctr" eaLnBrk="1" hangingPunct="1">
              <a:buFont typeface="Arial" charset="0"/>
              <a:buNone/>
            </a:pPr>
            <a:r>
              <a:rPr lang="it-IT" sz="2800" b="1" dirty="0" smtClean="0"/>
              <a:t>Lezione 23 marzo 2020</a:t>
            </a:r>
          </a:p>
          <a:p>
            <a:pPr algn="ctr" eaLnBrk="1" hangingPunct="1">
              <a:buFont typeface="Arial" charset="0"/>
              <a:buNone/>
            </a:pPr>
            <a:endParaRPr lang="it-IT" sz="2800" b="1" dirty="0" smtClean="0"/>
          </a:p>
          <a:p>
            <a:pPr algn="ctr">
              <a:buNone/>
            </a:pPr>
            <a:r>
              <a:rPr lang="it-IT" sz="2800" b="1" dirty="0" smtClean="0"/>
              <a:t>Storie, teorie e correnti dei</a:t>
            </a:r>
            <a:r>
              <a:rPr lang="it-IT" sz="2800" b="1" i="1" dirty="0" smtClean="0"/>
              <a:t> media</a:t>
            </a:r>
          </a:p>
          <a:p>
            <a:pPr algn="ctr">
              <a:buNone/>
            </a:pPr>
            <a:r>
              <a:rPr lang="it-IT" sz="2800" b="1" dirty="0" smtClean="0"/>
              <a:t>I differenti approcci di studio dei media</a:t>
            </a:r>
          </a:p>
          <a:p>
            <a:pPr algn="ctr" eaLnBrk="1" hangingPunct="1">
              <a:buFont typeface="Arial" charset="0"/>
              <a:buNone/>
            </a:pPr>
            <a:r>
              <a:rPr lang="it-IT" sz="2800" b="1" dirty="0" smtClean="0"/>
              <a:t>e</a:t>
            </a:r>
            <a:endParaRPr lang="it-IT" sz="2800" b="1" dirty="0"/>
          </a:p>
          <a:p>
            <a:pPr algn="ctr" eaLnBrk="1" hangingPunct="1">
              <a:buFont typeface="Arial" charset="0"/>
              <a:buNone/>
            </a:pPr>
            <a:r>
              <a:rPr lang="it-IT" sz="2800" b="1" dirty="0" smtClean="0"/>
              <a:t>La comunicazione ai tempi del Covid-19 (Coronavirus)</a:t>
            </a:r>
          </a:p>
          <a:p>
            <a:pPr algn="ctr" eaLnBrk="1" hangingPunct="1">
              <a:buFont typeface="Arial" charset="0"/>
              <a:buNone/>
            </a:pPr>
            <a:endParaRPr lang="it-IT" sz="2800" b="1" dirty="0"/>
          </a:p>
          <a:p>
            <a:pPr algn="just" eaLnBrk="1" hangingPunct="1">
              <a:buFont typeface="Arial" charset="0"/>
              <a:buNone/>
            </a:pPr>
            <a:r>
              <a:rPr lang="it-IT" sz="2800" dirty="0" smtClean="0"/>
              <a:t>La comunicazione più pericolosa è quella non coerente e non coordinata, soprattutto nei casi di crisi crea insicurezza e può spingere a comportamenti irresponsabili.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Immagine 3" descr="sfondi_sanmetodio_2020_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Segnaposto contenuto 2"/>
          <p:cNvSpPr>
            <a:spLocks noGrp="1"/>
          </p:cNvSpPr>
          <p:nvPr>
            <p:ph idx="1"/>
          </p:nvPr>
        </p:nvSpPr>
        <p:spPr>
          <a:xfrm>
            <a:off x="457200" y="692150"/>
            <a:ext cx="8229600" cy="5191125"/>
          </a:xfrm>
        </p:spPr>
        <p:txBody>
          <a:bodyPr>
            <a:normAutofit lnSpcReduction="10000"/>
          </a:bodyPr>
          <a:lstStyle/>
          <a:p>
            <a:pPr algn="ctr" eaLnBrk="1" hangingPunct="1">
              <a:buFont typeface="Arial" charset="0"/>
              <a:buNone/>
            </a:pPr>
            <a:r>
              <a:rPr lang="it-IT" b="1" dirty="0" smtClean="0"/>
              <a:t>Storie, teorie e correnti dei</a:t>
            </a:r>
            <a:r>
              <a:rPr lang="it-IT" b="1" i="1" dirty="0" smtClean="0"/>
              <a:t> media</a:t>
            </a:r>
            <a:endParaRPr lang="it-IT" b="1" i="1" dirty="0"/>
          </a:p>
          <a:p>
            <a:pPr algn="just" eaLnBrk="1" hangingPunct="1">
              <a:buFontTx/>
              <a:buChar char="-"/>
            </a:pPr>
            <a:r>
              <a:rPr lang="it-IT" dirty="0" smtClean="0"/>
              <a:t>La relazione esistente tra cultura, società e mezzi di comunicazione</a:t>
            </a:r>
          </a:p>
          <a:p>
            <a:pPr algn="just" eaLnBrk="1" hangingPunct="1">
              <a:buFontTx/>
              <a:buChar char="-"/>
            </a:pPr>
            <a:r>
              <a:rPr lang="it-IT" dirty="0" smtClean="0"/>
              <a:t>Definizione di cultura di massa</a:t>
            </a:r>
          </a:p>
          <a:p>
            <a:pPr algn="just" eaLnBrk="1" hangingPunct="1">
              <a:buFontTx/>
              <a:buChar char="-"/>
            </a:pPr>
            <a:r>
              <a:rPr lang="it-IT" dirty="0" smtClean="0"/>
              <a:t>Caratteristiche dell’istituzione dei mezzi di comunicazione</a:t>
            </a:r>
          </a:p>
          <a:p>
            <a:pPr algn="just" eaLnBrk="1" hangingPunct="1">
              <a:buFontTx/>
              <a:buChar char="-"/>
            </a:pPr>
            <a:r>
              <a:rPr lang="it-IT" dirty="0" smtClean="0"/>
              <a:t>I mezzi di comunicazione di massa</a:t>
            </a:r>
          </a:p>
          <a:p>
            <a:pPr algn="just" eaLnBrk="1" hangingPunct="1">
              <a:buFontTx/>
              <a:buChar char="-"/>
            </a:pPr>
            <a:r>
              <a:rPr lang="it-IT" dirty="0" smtClean="0"/>
              <a:t>I cinque processi mediante i quali il contenuto dei mass media raggiunge ed influenza gli individui e i gruppi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Immagine 3" descr="sfondi_sanmetodio_2020_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Segnaposto contenuto 2"/>
          <p:cNvSpPr>
            <a:spLocks noGrp="1"/>
          </p:cNvSpPr>
          <p:nvPr>
            <p:ph idx="1"/>
          </p:nvPr>
        </p:nvSpPr>
        <p:spPr>
          <a:xfrm>
            <a:off x="457200" y="692150"/>
            <a:ext cx="8229600" cy="5191125"/>
          </a:xfrm>
        </p:spPr>
        <p:txBody>
          <a:bodyPr>
            <a:normAutofit/>
          </a:bodyPr>
          <a:lstStyle/>
          <a:p>
            <a:pPr algn="ctr" eaLnBrk="1" hangingPunct="1">
              <a:buFont typeface="Arial" charset="0"/>
              <a:buNone/>
            </a:pPr>
            <a:r>
              <a:rPr lang="it-IT" b="1" dirty="0" smtClean="0"/>
              <a:t>La teorizzazione dei media</a:t>
            </a:r>
          </a:p>
          <a:p>
            <a:pPr algn="ctr" eaLnBrk="1" hangingPunct="1">
              <a:buFont typeface="Arial" charset="0"/>
              <a:buNone/>
            </a:pPr>
            <a:endParaRPr lang="it-IT" b="1" dirty="0"/>
          </a:p>
          <a:p>
            <a:pPr algn="ctr" eaLnBrk="1" hangingPunct="1">
              <a:buFont typeface="Arial" charset="0"/>
              <a:buNone/>
            </a:pPr>
            <a:r>
              <a:rPr lang="it-IT" b="1" dirty="0" smtClean="0"/>
              <a:t>I differenti approcci allo studio dei media</a:t>
            </a:r>
          </a:p>
          <a:p>
            <a:pPr algn="ctr" eaLnBrk="1" hangingPunct="1">
              <a:buFont typeface="Arial" charset="0"/>
              <a:buNone/>
            </a:pPr>
            <a:endParaRPr lang="it-IT" b="1" dirty="0" smtClean="0"/>
          </a:p>
          <a:p>
            <a:pPr algn="just" eaLnBrk="1" hangingPunct="1">
              <a:buFontTx/>
              <a:buChar char="-"/>
            </a:pPr>
            <a:r>
              <a:rPr lang="it-IT" dirty="0" smtClean="0"/>
              <a:t>La teoria della massificazione</a:t>
            </a:r>
          </a:p>
          <a:p>
            <a:pPr algn="just" eaLnBrk="1" hangingPunct="1">
              <a:buFontTx/>
              <a:buChar char="-"/>
            </a:pPr>
            <a:r>
              <a:rPr lang="it-IT" dirty="0" smtClean="0"/>
              <a:t>Il determinismo tecnologico</a:t>
            </a:r>
          </a:p>
          <a:p>
            <a:pPr algn="just" eaLnBrk="1" hangingPunct="1">
              <a:buFontTx/>
              <a:buChar char="-"/>
            </a:pPr>
            <a:r>
              <a:rPr lang="it-IT" dirty="0" smtClean="0"/>
              <a:t>La corrente empirica</a:t>
            </a:r>
          </a:p>
          <a:p>
            <a:pPr algn="just" eaLnBrk="1" hangingPunct="1">
              <a:buFontTx/>
              <a:buChar char="-"/>
            </a:pPr>
            <a:r>
              <a:rPr lang="it-IT" dirty="0" smtClean="0"/>
              <a:t>La corrente critica</a:t>
            </a:r>
            <a:endParaRPr lang="it-IT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518</Words>
  <Application>Microsoft Office PowerPoint</Application>
  <PresentationFormat>Presentazione su schermo (4:3)</PresentationFormat>
  <Paragraphs>81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3" baseType="lpstr">
      <vt:lpstr>Tema di Office</vt:lpstr>
      <vt:lpstr>TEORIA ED ETICA DEI MEDIA</vt:lpstr>
      <vt:lpstr>Lezione n. 5 e 6 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TEORIA ED ETICA DEI MEDIA</dc:title>
  <dc:creator>Meter</dc:creator>
  <cp:lastModifiedBy>Fortunato Fortunato</cp:lastModifiedBy>
  <cp:revision>7</cp:revision>
  <dcterms:created xsi:type="dcterms:W3CDTF">2020-04-26T21:39:50Z</dcterms:created>
  <dcterms:modified xsi:type="dcterms:W3CDTF">2024-05-06T19:27:03Z</dcterms:modified>
</cp:coreProperties>
</file>