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9" r:id="rId1"/>
  </p:sldMasterIdLst>
  <p:notesMasterIdLst>
    <p:notesMasterId r:id="rId17"/>
  </p:notesMasterIdLst>
  <p:sldIdLst>
    <p:sldId id="262" r:id="rId2"/>
    <p:sldId id="257" r:id="rId3"/>
    <p:sldId id="263" r:id="rId4"/>
    <p:sldId id="282" r:id="rId5"/>
    <p:sldId id="295" r:id="rId6"/>
    <p:sldId id="296" r:id="rId7"/>
    <p:sldId id="297" r:id="rId8"/>
    <p:sldId id="298" r:id="rId9"/>
    <p:sldId id="283" r:id="rId10"/>
    <p:sldId id="293" r:id="rId11"/>
    <p:sldId id="271" r:id="rId12"/>
    <p:sldId id="272" r:id="rId13"/>
    <p:sldId id="290" r:id="rId14"/>
    <p:sldId id="294" r:id="rId15"/>
    <p:sldId id="274" r:id="rId16"/>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2" d="100"/>
          <a:sy n="82" d="100"/>
        </p:scale>
        <p:origin x="691"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CEB59F-5479-459B-8418-597DB8EF1FDB}" type="datetimeFigureOut">
              <a:rPr lang="it-IT" smtClean="0"/>
              <a:t>21/03/2021</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8A414A-2652-4DE3-BE4C-440318E4150B}" type="slidenum">
              <a:rPr lang="it-IT" smtClean="0"/>
              <a:t>‹N›</a:t>
            </a:fld>
            <a:endParaRPr lang="it-IT"/>
          </a:p>
        </p:txBody>
      </p:sp>
    </p:spTree>
    <p:extLst>
      <p:ext uri="{BB962C8B-B14F-4D97-AF65-F5344CB8AC3E}">
        <p14:creationId xmlns:p14="http://schemas.microsoft.com/office/powerpoint/2010/main" val="28790101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738A414A-2652-4DE3-BE4C-440318E4150B}" type="slidenum">
              <a:rPr lang="it-IT" smtClean="0"/>
              <a:t>2</a:t>
            </a:fld>
            <a:endParaRPr lang="it-IT"/>
          </a:p>
        </p:txBody>
      </p:sp>
    </p:spTree>
    <p:extLst>
      <p:ext uri="{BB962C8B-B14F-4D97-AF65-F5344CB8AC3E}">
        <p14:creationId xmlns:p14="http://schemas.microsoft.com/office/powerpoint/2010/main" val="40390412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738A414A-2652-4DE3-BE4C-440318E4150B}" type="slidenum">
              <a:rPr lang="it-IT" smtClean="0"/>
              <a:t>3</a:t>
            </a:fld>
            <a:endParaRPr lang="it-IT"/>
          </a:p>
        </p:txBody>
      </p:sp>
    </p:spTree>
    <p:extLst>
      <p:ext uri="{BB962C8B-B14F-4D97-AF65-F5344CB8AC3E}">
        <p14:creationId xmlns:p14="http://schemas.microsoft.com/office/powerpoint/2010/main" val="7247637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738A414A-2652-4DE3-BE4C-440318E4150B}" type="slidenum">
              <a:rPr lang="it-IT" smtClean="0"/>
              <a:t>4</a:t>
            </a:fld>
            <a:endParaRPr lang="it-IT"/>
          </a:p>
        </p:txBody>
      </p:sp>
    </p:spTree>
    <p:extLst>
      <p:ext uri="{BB962C8B-B14F-4D97-AF65-F5344CB8AC3E}">
        <p14:creationId xmlns:p14="http://schemas.microsoft.com/office/powerpoint/2010/main" val="2292573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738A414A-2652-4DE3-BE4C-440318E4150B}" type="slidenum">
              <a:rPr lang="it-IT" smtClean="0"/>
              <a:t>5</a:t>
            </a:fld>
            <a:endParaRPr lang="it-IT"/>
          </a:p>
        </p:txBody>
      </p:sp>
    </p:spTree>
    <p:extLst>
      <p:ext uri="{BB962C8B-B14F-4D97-AF65-F5344CB8AC3E}">
        <p14:creationId xmlns:p14="http://schemas.microsoft.com/office/powerpoint/2010/main" val="30218726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738A414A-2652-4DE3-BE4C-440318E4150B}" type="slidenum">
              <a:rPr lang="it-IT" smtClean="0"/>
              <a:t>6</a:t>
            </a:fld>
            <a:endParaRPr lang="it-IT"/>
          </a:p>
        </p:txBody>
      </p:sp>
    </p:spTree>
    <p:extLst>
      <p:ext uri="{BB962C8B-B14F-4D97-AF65-F5344CB8AC3E}">
        <p14:creationId xmlns:p14="http://schemas.microsoft.com/office/powerpoint/2010/main" val="14931416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738A414A-2652-4DE3-BE4C-440318E4150B}" type="slidenum">
              <a:rPr lang="it-IT" smtClean="0"/>
              <a:t>7</a:t>
            </a:fld>
            <a:endParaRPr lang="it-IT"/>
          </a:p>
        </p:txBody>
      </p:sp>
    </p:spTree>
    <p:extLst>
      <p:ext uri="{BB962C8B-B14F-4D97-AF65-F5344CB8AC3E}">
        <p14:creationId xmlns:p14="http://schemas.microsoft.com/office/powerpoint/2010/main" val="29462229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738A414A-2652-4DE3-BE4C-440318E4150B}" type="slidenum">
              <a:rPr lang="it-IT" smtClean="0"/>
              <a:t>8</a:t>
            </a:fld>
            <a:endParaRPr lang="it-IT"/>
          </a:p>
        </p:txBody>
      </p:sp>
    </p:spTree>
    <p:extLst>
      <p:ext uri="{BB962C8B-B14F-4D97-AF65-F5344CB8AC3E}">
        <p14:creationId xmlns:p14="http://schemas.microsoft.com/office/powerpoint/2010/main" val="37003124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738A414A-2652-4DE3-BE4C-440318E4150B}" type="slidenum">
              <a:rPr lang="it-IT" smtClean="0"/>
              <a:t>9</a:t>
            </a:fld>
            <a:endParaRPr lang="it-IT"/>
          </a:p>
        </p:txBody>
      </p:sp>
    </p:spTree>
    <p:extLst>
      <p:ext uri="{BB962C8B-B14F-4D97-AF65-F5344CB8AC3E}">
        <p14:creationId xmlns:p14="http://schemas.microsoft.com/office/powerpoint/2010/main" val="32705899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738A414A-2652-4DE3-BE4C-440318E4150B}" type="slidenum">
              <a:rPr lang="it-IT" smtClean="0"/>
              <a:t>10</a:t>
            </a:fld>
            <a:endParaRPr lang="it-IT"/>
          </a:p>
        </p:txBody>
      </p:sp>
    </p:spTree>
    <p:extLst>
      <p:ext uri="{BB962C8B-B14F-4D97-AF65-F5344CB8AC3E}">
        <p14:creationId xmlns:p14="http://schemas.microsoft.com/office/powerpoint/2010/main" val="14332011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738A414A-2652-4DE3-BE4C-440318E4150B}" type="slidenum">
              <a:rPr lang="it-IT" smtClean="0"/>
              <a:t>11</a:t>
            </a:fld>
            <a:endParaRPr lang="it-IT"/>
          </a:p>
        </p:txBody>
      </p:sp>
    </p:spTree>
    <p:extLst>
      <p:ext uri="{BB962C8B-B14F-4D97-AF65-F5344CB8AC3E}">
        <p14:creationId xmlns:p14="http://schemas.microsoft.com/office/powerpoint/2010/main" val="38114641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738A414A-2652-4DE3-BE4C-440318E4150B}" type="slidenum">
              <a:rPr lang="it-IT" smtClean="0"/>
              <a:t>12</a:t>
            </a:fld>
            <a:endParaRPr lang="it-IT"/>
          </a:p>
        </p:txBody>
      </p:sp>
    </p:spTree>
    <p:extLst>
      <p:ext uri="{BB962C8B-B14F-4D97-AF65-F5344CB8AC3E}">
        <p14:creationId xmlns:p14="http://schemas.microsoft.com/office/powerpoint/2010/main" val="31876160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738A414A-2652-4DE3-BE4C-440318E4150B}" type="slidenum">
              <a:rPr lang="it-IT" smtClean="0"/>
              <a:t>13</a:t>
            </a:fld>
            <a:endParaRPr lang="it-IT"/>
          </a:p>
        </p:txBody>
      </p:sp>
    </p:spTree>
    <p:extLst>
      <p:ext uri="{BB962C8B-B14F-4D97-AF65-F5344CB8AC3E}">
        <p14:creationId xmlns:p14="http://schemas.microsoft.com/office/powerpoint/2010/main" val="39974025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738A414A-2652-4DE3-BE4C-440318E4150B}" type="slidenum">
              <a:rPr lang="it-IT" smtClean="0"/>
              <a:t>14</a:t>
            </a:fld>
            <a:endParaRPr lang="it-IT"/>
          </a:p>
        </p:txBody>
      </p:sp>
    </p:spTree>
    <p:extLst>
      <p:ext uri="{BB962C8B-B14F-4D97-AF65-F5344CB8AC3E}">
        <p14:creationId xmlns:p14="http://schemas.microsoft.com/office/powerpoint/2010/main" val="19517858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738A414A-2652-4DE3-BE4C-440318E4150B}" type="slidenum">
              <a:rPr lang="it-IT" smtClean="0"/>
              <a:t>15</a:t>
            </a:fld>
            <a:endParaRPr lang="it-IT"/>
          </a:p>
        </p:txBody>
      </p:sp>
    </p:spTree>
    <p:extLst>
      <p:ext uri="{BB962C8B-B14F-4D97-AF65-F5344CB8AC3E}">
        <p14:creationId xmlns:p14="http://schemas.microsoft.com/office/powerpoint/2010/main" val="320278122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it-IT"/>
              <a:t>Fare clic per modificare lo stile del titolo</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a:xfrm>
            <a:off x="7983232" y="5037663"/>
            <a:ext cx="897467" cy="279400"/>
          </a:xfrm>
        </p:spPr>
        <p:txBody>
          <a:bodyPr/>
          <a:lstStyle/>
          <a:p>
            <a:fld id="{4DE9B5B4-0825-4ADC-8BFF-770AB194BB98}" type="datetime1">
              <a:rPr lang="it-IT" smtClean="0"/>
              <a:t>21/03/2021</a:t>
            </a:fld>
            <a:endParaRPr lang="it-IT"/>
          </a:p>
        </p:txBody>
      </p:sp>
      <p:sp>
        <p:nvSpPr>
          <p:cNvPr id="5" name="Footer Placeholder 4"/>
          <p:cNvSpPr>
            <a:spLocks noGrp="1"/>
          </p:cNvSpPr>
          <p:nvPr>
            <p:ph type="ftr" sz="quarter" idx="11"/>
          </p:nvPr>
        </p:nvSpPr>
        <p:spPr>
          <a:xfrm>
            <a:off x="2692397" y="5037663"/>
            <a:ext cx="5214635" cy="279400"/>
          </a:xfrm>
        </p:spPr>
        <p:txBody>
          <a:bodyPr/>
          <a:lstStyle/>
          <a:p>
            <a:endParaRPr lang="it-IT"/>
          </a:p>
        </p:txBody>
      </p:sp>
      <p:sp>
        <p:nvSpPr>
          <p:cNvPr id="6" name="Slide Number Placeholder 5"/>
          <p:cNvSpPr>
            <a:spLocks noGrp="1"/>
          </p:cNvSpPr>
          <p:nvPr>
            <p:ph type="sldNum" sz="quarter" idx="12"/>
          </p:nvPr>
        </p:nvSpPr>
        <p:spPr>
          <a:xfrm>
            <a:off x="8956900" y="5037663"/>
            <a:ext cx="551167" cy="279400"/>
          </a:xfrm>
        </p:spPr>
        <p:txBody>
          <a:bodyPr/>
          <a:lstStyle/>
          <a:p>
            <a:fld id="{59F25D2D-7192-441E-B59D-38062E9805F6}" type="slidenum">
              <a:rPr lang="it-IT" smtClean="0"/>
              <a:t>‹N›</a:t>
            </a:fld>
            <a:endParaRPr lang="it-IT"/>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432851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C3D9E4E9-4F96-4142-84EA-39A75238103B}" type="datetime1">
              <a:rPr lang="it-IT" smtClean="0"/>
              <a:t>21/03/2021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9F25D2D-7192-441E-B59D-38062E9805F6}" type="slidenum">
              <a:rPr lang="it-IT" smtClean="0"/>
              <a:t>‹N›</a:t>
            </a:fld>
            <a:endParaRPr lang="it-IT"/>
          </a:p>
        </p:txBody>
      </p:sp>
    </p:spTree>
    <p:extLst>
      <p:ext uri="{BB962C8B-B14F-4D97-AF65-F5344CB8AC3E}">
        <p14:creationId xmlns:p14="http://schemas.microsoft.com/office/powerpoint/2010/main" val="13522552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it-IT"/>
              <a:t>Fare clic per modificare lo stile del titolo</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7412CCBF-7D44-49F9-8724-5E890248C808}" type="datetime1">
              <a:rPr lang="it-IT" smtClean="0"/>
              <a:t>21/03/2021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9F25D2D-7192-441E-B59D-38062E9805F6}" type="slidenum">
              <a:rPr lang="it-IT" smtClean="0"/>
              <a:t>‹N›</a:t>
            </a:fld>
            <a:endParaRPr lang="it-IT"/>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028267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6EF72192-35E2-438B-980F-30C1D72BE0B6}" type="datetime1">
              <a:rPr lang="it-IT" smtClean="0"/>
              <a:t>21/03/2021</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59F25D2D-7192-441E-B59D-38062E9805F6}" type="slidenum">
              <a:rPr lang="it-IT" smtClean="0"/>
              <a:t>‹N›</a:t>
            </a:fld>
            <a:endParaRPr lang="it-IT"/>
          </a:p>
        </p:txBody>
      </p:sp>
    </p:spTree>
    <p:extLst>
      <p:ext uri="{BB962C8B-B14F-4D97-AF65-F5344CB8AC3E}">
        <p14:creationId xmlns:p14="http://schemas.microsoft.com/office/powerpoint/2010/main" val="4244023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2686E685-0476-4923-8D8F-C32677AB7168}" type="datetime1">
              <a:rPr lang="it-IT" smtClean="0"/>
              <a:t>21/03/2021</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59F25D2D-7192-441E-B59D-38062E9805F6}" type="slidenum">
              <a:rPr lang="it-IT" smtClean="0"/>
              <a:t>‹N›</a:t>
            </a:fld>
            <a:endParaRPr lang="it-IT"/>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4814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6F5D9570-73AE-46FC-A03B-EE5900D58809}" type="datetime1">
              <a:rPr lang="it-IT" smtClean="0"/>
              <a:t>21/03/2021</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59F25D2D-7192-441E-B59D-38062E9805F6}" type="slidenum">
              <a:rPr lang="it-IT" smtClean="0"/>
              <a:t>‹N›</a:t>
            </a:fld>
            <a:endParaRPr lang="it-IT"/>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868381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244A6C-E6FE-41CF-AE0B-DCE6B2A423DA}" type="datetime1">
              <a:rPr lang="it-IT" smtClean="0"/>
              <a:t>21/03/2021</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59F25D2D-7192-441E-B59D-38062E9805F6}" type="slidenum">
              <a:rPr lang="it-IT" smtClean="0"/>
              <a:t>‹N›</a:t>
            </a:fld>
            <a:endParaRPr lang="it-IT"/>
          </a:p>
        </p:txBody>
      </p:sp>
    </p:spTree>
    <p:extLst>
      <p:ext uri="{BB962C8B-B14F-4D97-AF65-F5344CB8AC3E}">
        <p14:creationId xmlns:p14="http://schemas.microsoft.com/office/powerpoint/2010/main" val="1171476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it-IT"/>
              <a:t>Fare clic per modificare lo stile del titolo</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AFEFCA0F-4C20-4B59-A719-38C8FC77B504}" type="datetime1">
              <a:rPr lang="it-IT" smtClean="0"/>
              <a:t>21/03/2021</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59F25D2D-7192-441E-B59D-38062E9805F6}" type="slidenum">
              <a:rPr lang="it-IT" smtClean="0"/>
              <a:t>‹N›</a:t>
            </a:fld>
            <a:endParaRPr lang="it-IT"/>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29691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it-IT"/>
              <a:t>Fare clic per modificare lo stile del titolo</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115F5EBB-15F5-4569-AE31-5992910854FB}" type="datetime1">
              <a:rPr lang="it-IT" smtClean="0"/>
              <a:t>21/03/2021</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59F25D2D-7192-441E-B59D-38062E9805F6}" type="slidenum">
              <a:rPr lang="it-IT" smtClean="0"/>
              <a:t>‹N›</a:t>
            </a:fld>
            <a:endParaRPr lang="it-IT"/>
          </a:p>
        </p:txBody>
      </p:sp>
    </p:spTree>
    <p:extLst>
      <p:ext uri="{BB962C8B-B14F-4D97-AF65-F5344CB8AC3E}">
        <p14:creationId xmlns:p14="http://schemas.microsoft.com/office/powerpoint/2010/main" val="291302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2415FCC9-0F9B-4CA3-8ED7-EF139E21BA2E}" type="datetime1">
              <a:rPr lang="it-IT" smtClean="0"/>
              <a:t>21/03/2021</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59F25D2D-7192-441E-B59D-38062E9805F6}" type="slidenum">
              <a:rPr lang="it-IT" smtClean="0"/>
              <a:t>‹N›</a:t>
            </a:fld>
            <a:endParaRPr lang="it-IT"/>
          </a:p>
        </p:txBody>
      </p:sp>
    </p:spTree>
    <p:extLst>
      <p:ext uri="{BB962C8B-B14F-4D97-AF65-F5344CB8AC3E}">
        <p14:creationId xmlns:p14="http://schemas.microsoft.com/office/powerpoint/2010/main" val="23705556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it-IT"/>
              <a:t>Fare clic per modificare lo stile del titolo</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62830739-24A5-4BD1-9911-23ACB5B74C66}" type="datetime1">
              <a:rPr lang="it-IT" smtClean="0"/>
              <a:t>21/03/2021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9F25D2D-7192-441E-B59D-38062E9805F6}" type="slidenum">
              <a:rPr lang="it-IT" smtClean="0"/>
              <a:t>‹N›</a:t>
            </a:fld>
            <a:endParaRPr lang="it-IT"/>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230902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it-IT"/>
              <a:t>Fare clic per modificare lo stile del titolo</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stili del testo dello schema</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8E1A8526-6774-4292-BF94-C4EDCA3E6AE8}" type="datetime1">
              <a:rPr lang="it-IT" smtClean="0"/>
              <a:t>21/03/2021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9F25D2D-7192-441E-B59D-38062E9805F6}" type="slidenum">
              <a:rPr lang="it-IT" smtClean="0"/>
              <a:t>‹N›</a:t>
            </a:fld>
            <a:endParaRPr lang="it-IT"/>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043509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it-IT"/>
              <a:t>Fare clic per modificare lo stile del titolo</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AA945FD7-C1CD-482B-BA25-4F2525108A8A}" type="datetime1">
              <a:rPr lang="it-IT" smtClean="0"/>
              <a:t>21/03/2021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9F25D2D-7192-441E-B59D-38062E9805F6}" type="slidenum">
              <a:rPr lang="it-IT" smtClean="0"/>
              <a:t>‹N›</a:t>
            </a:fld>
            <a:endParaRPr lang="it-IT"/>
          </a:p>
        </p:txBody>
      </p:sp>
    </p:spTree>
    <p:extLst>
      <p:ext uri="{BB962C8B-B14F-4D97-AF65-F5344CB8AC3E}">
        <p14:creationId xmlns:p14="http://schemas.microsoft.com/office/powerpoint/2010/main" val="564615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it-IT"/>
              <a:t>Fare clic per modificare lo stile del titolo</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9666D41F-58B2-4147-A5DE-A3822A59A6A9}" type="datetime1">
              <a:rPr lang="it-IT" smtClean="0"/>
              <a:t>21/03/2021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9F25D2D-7192-441E-B59D-38062E9805F6}" type="slidenum">
              <a:rPr lang="it-IT" smtClean="0"/>
              <a:t>‹N›</a:t>
            </a:fld>
            <a:endParaRPr lang="it-IT"/>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762125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it-IT"/>
              <a:t>Fare clic per modificare lo stile del titolo</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1C3971DA-C455-4BA1-BE05-9F580C587125}" type="datetime1">
              <a:rPr lang="it-IT" smtClean="0"/>
              <a:t>21/03/2021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9F25D2D-7192-441E-B59D-38062E9805F6}" type="slidenum">
              <a:rPr lang="it-IT" smtClean="0"/>
              <a:t>‹N›</a:t>
            </a:fld>
            <a:endParaRPr lang="it-IT"/>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826324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ncho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E16FD410-FB24-4F64-8CE0-6FF4B90D93C2}" type="datetime1">
              <a:rPr lang="it-IT" smtClean="0"/>
              <a:t>21/03/2021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9F25D2D-7192-441E-B59D-38062E9805F6}" type="slidenum">
              <a:rPr lang="it-IT" smtClean="0"/>
              <a:t>‹N›</a:t>
            </a:fld>
            <a:endParaRPr lang="it-IT"/>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304474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876302A-7890-4651-ADCD-DC1171547285}" type="datetime1">
              <a:rPr lang="it-IT" smtClean="0"/>
              <a:t>21/03/2021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9F25D2D-7192-441E-B59D-38062E9805F6}" type="slidenum">
              <a:rPr lang="it-IT" smtClean="0"/>
              <a:t>‹N›</a:t>
            </a:fld>
            <a:endParaRPr lang="it-IT"/>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675548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B6A2269-8D68-49D0-AAA7-232AFABC26CC}" type="datetime1">
              <a:rPr lang="it-IT" smtClean="0"/>
              <a:t>21/03/2021</a:t>
            </a:fld>
            <a:endParaRPr lang="it-IT"/>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it-IT"/>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9F25D2D-7192-441E-B59D-38062E9805F6}" type="slidenum">
              <a:rPr lang="it-IT" smtClean="0"/>
              <a:t>‹N›</a:t>
            </a:fld>
            <a:endParaRPr lang="it-IT"/>
          </a:p>
        </p:txBody>
      </p:sp>
    </p:spTree>
    <p:extLst>
      <p:ext uri="{BB962C8B-B14F-4D97-AF65-F5344CB8AC3E}">
        <p14:creationId xmlns:p14="http://schemas.microsoft.com/office/powerpoint/2010/main" val="574584789"/>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 id="2147483821" r:id="rId12"/>
    <p:sldLayoutId id="2147483822" r:id="rId13"/>
    <p:sldLayoutId id="2147483823" r:id="rId14"/>
    <p:sldLayoutId id="2147483824" r:id="rId15"/>
    <p:sldLayoutId id="2147483825" r:id="rId16"/>
    <p:sldLayoutId id="2147483826" r:id="rId17"/>
  </p:sldLayoutIdLst>
  <p:hf sldNum="0" hdr="0" ft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 di testo 2"/>
          <p:cNvSpPr txBox="1">
            <a:spLocks noChangeArrowheads="1"/>
          </p:cNvSpPr>
          <p:nvPr/>
        </p:nvSpPr>
        <p:spPr bwMode="auto">
          <a:xfrm>
            <a:off x="899592" y="0"/>
            <a:ext cx="11292408"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600"/>
              </a:spcBef>
              <a:buClr>
                <a:schemeClr val="accent1"/>
              </a:buClr>
              <a:buSzPct val="76000"/>
              <a:buFont typeface="Wingdings 3" pitchFamily="18" charset="2"/>
              <a:buChar char=""/>
              <a:defRPr sz="2600">
                <a:solidFill>
                  <a:schemeClr val="tx1"/>
                </a:solidFill>
                <a:latin typeface="Gill Sans MT" pitchFamily="34" charset="0"/>
              </a:defRPr>
            </a:lvl1pPr>
            <a:lvl2pPr marL="742950" indent="-285750" eaLnBrk="0" hangingPunct="0">
              <a:spcBef>
                <a:spcPts val="500"/>
              </a:spcBef>
              <a:buClr>
                <a:schemeClr val="accent2"/>
              </a:buClr>
              <a:buSzPct val="76000"/>
              <a:buFont typeface="Wingdings 3" pitchFamily="18" charset="2"/>
              <a:buChar char=""/>
              <a:defRPr sz="2300">
                <a:solidFill>
                  <a:schemeClr val="tx2"/>
                </a:solidFill>
                <a:latin typeface="Gill Sans MT" pitchFamily="34" charset="0"/>
              </a:defRPr>
            </a:lvl2pPr>
            <a:lvl3pPr eaLnBrk="0" hangingPunct="0">
              <a:spcBef>
                <a:spcPts val="500"/>
              </a:spcBef>
              <a:buClr>
                <a:srgbClr val="BCBCBC"/>
              </a:buClr>
              <a:buSzPct val="76000"/>
              <a:buFont typeface="Wingdings 3" pitchFamily="18" charset="2"/>
              <a:buChar char=""/>
              <a:defRPr sz="2000">
                <a:solidFill>
                  <a:schemeClr val="tx1"/>
                </a:solidFill>
                <a:latin typeface="Gill Sans MT" pitchFamily="34" charset="0"/>
              </a:defRPr>
            </a:lvl3pPr>
            <a:lvl4pPr marL="1600200" indent="-228600" eaLnBrk="0" hangingPunct="0">
              <a:spcBef>
                <a:spcPts val="400"/>
              </a:spcBef>
              <a:buClr>
                <a:srgbClr val="8BA2B4"/>
              </a:buClr>
              <a:buSzPct val="70000"/>
              <a:buFont typeface="Wingdings" pitchFamily="2" charset="2"/>
              <a:buChar char=""/>
              <a:defRPr>
                <a:solidFill>
                  <a:schemeClr val="tx1"/>
                </a:solidFill>
                <a:latin typeface="Gill Sans MT" pitchFamily="34" charset="0"/>
              </a:defRPr>
            </a:lvl4pPr>
            <a:lvl5pPr marL="2057400" indent="-228600" eaLnBrk="0" hangingPunct="0">
              <a:spcBef>
                <a:spcPts val="300"/>
              </a:spcBef>
              <a:buClr>
                <a:schemeClr val="accent2"/>
              </a:buClr>
              <a:buSzPct val="70000"/>
              <a:buFont typeface="Wingdings" pitchFamily="2" charset="2"/>
              <a:buChar char=""/>
              <a:defRPr sz="1600">
                <a:solidFill>
                  <a:schemeClr val="tx1"/>
                </a:solidFill>
                <a:latin typeface="Gill Sans MT" pitchFamily="34" charset="0"/>
              </a:defRPr>
            </a:lvl5pPr>
            <a:lvl6pPr marL="2514600" indent="-228600" eaLnBrk="0" fontAlgn="base" hangingPunct="0">
              <a:spcBef>
                <a:spcPts val="300"/>
              </a:spcBef>
              <a:spcAft>
                <a:spcPct val="0"/>
              </a:spcAft>
              <a:buClr>
                <a:schemeClr val="accent2"/>
              </a:buClr>
              <a:buSzPct val="70000"/>
              <a:buFont typeface="Wingdings" pitchFamily="2" charset="2"/>
              <a:buChar char=""/>
              <a:defRPr sz="1600">
                <a:solidFill>
                  <a:schemeClr val="tx1"/>
                </a:solidFill>
                <a:latin typeface="Gill Sans MT" pitchFamily="34" charset="0"/>
              </a:defRPr>
            </a:lvl6pPr>
            <a:lvl7pPr marL="2971800" indent="-228600" eaLnBrk="0" fontAlgn="base" hangingPunct="0">
              <a:spcBef>
                <a:spcPts val="300"/>
              </a:spcBef>
              <a:spcAft>
                <a:spcPct val="0"/>
              </a:spcAft>
              <a:buClr>
                <a:schemeClr val="accent2"/>
              </a:buClr>
              <a:buSzPct val="70000"/>
              <a:buFont typeface="Wingdings" pitchFamily="2" charset="2"/>
              <a:buChar char=""/>
              <a:defRPr sz="1600">
                <a:solidFill>
                  <a:schemeClr val="tx1"/>
                </a:solidFill>
                <a:latin typeface="Gill Sans MT" pitchFamily="34" charset="0"/>
              </a:defRPr>
            </a:lvl7pPr>
            <a:lvl8pPr marL="3429000" indent="-228600" eaLnBrk="0" fontAlgn="base" hangingPunct="0">
              <a:spcBef>
                <a:spcPts val="300"/>
              </a:spcBef>
              <a:spcAft>
                <a:spcPct val="0"/>
              </a:spcAft>
              <a:buClr>
                <a:schemeClr val="accent2"/>
              </a:buClr>
              <a:buSzPct val="70000"/>
              <a:buFont typeface="Wingdings" pitchFamily="2" charset="2"/>
              <a:buChar char=""/>
              <a:defRPr sz="1600">
                <a:solidFill>
                  <a:schemeClr val="tx1"/>
                </a:solidFill>
                <a:latin typeface="Gill Sans MT" pitchFamily="34" charset="0"/>
              </a:defRPr>
            </a:lvl8pPr>
            <a:lvl9pPr marL="3886200" indent="-228600" eaLnBrk="0" fontAlgn="base" hangingPunct="0">
              <a:spcBef>
                <a:spcPts val="300"/>
              </a:spcBef>
              <a:spcAft>
                <a:spcPct val="0"/>
              </a:spcAft>
              <a:buClr>
                <a:schemeClr val="accent2"/>
              </a:buClr>
              <a:buSzPct val="70000"/>
              <a:buFont typeface="Wingdings" pitchFamily="2" charset="2"/>
              <a:buChar char=""/>
              <a:defRPr sz="1600">
                <a:solidFill>
                  <a:schemeClr val="tx1"/>
                </a:solidFill>
                <a:latin typeface="Gill Sans MT" pitchFamily="34" charset="0"/>
              </a:defRPr>
            </a:lvl9pPr>
          </a:lstStyle>
          <a:p>
            <a:pPr lvl="2" algn="ctr" eaLnBrk="1" hangingPunct="1">
              <a:spcBef>
                <a:spcPct val="0"/>
              </a:spcBef>
              <a:buClrTx/>
              <a:buSzTx/>
              <a:buFontTx/>
              <a:buNone/>
              <a:defRPr/>
            </a:pPr>
            <a:endParaRPr lang="it-IT" altLang="it-IT" sz="1800" dirty="0">
              <a:solidFill>
                <a:srgbClr val="1509B7"/>
              </a:solidFill>
              <a:latin typeface="Times New Roman" pitchFamily="18" charset="0"/>
              <a:cs typeface="Arial" charset="0"/>
            </a:endParaRPr>
          </a:p>
          <a:p>
            <a:pPr lvl="2" algn="ctr" eaLnBrk="1" hangingPunct="1">
              <a:spcBef>
                <a:spcPct val="0"/>
              </a:spcBef>
              <a:buClrTx/>
              <a:buSzTx/>
              <a:buFontTx/>
              <a:buNone/>
              <a:defRPr/>
            </a:pPr>
            <a:r>
              <a:rPr lang="it-IT" altLang="it-IT" sz="1800" dirty="0">
                <a:solidFill>
                  <a:schemeClr val="bg2">
                    <a:lumMod val="10000"/>
                  </a:schemeClr>
                </a:solidFill>
                <a:latin typeface="Times New Roman" pitchFamily="18" charset="0"/>
                <a:cs typeface="Times New Roman" pitchFamily="18" charset="0"/>
              </a:rPr>
              <a:t>ISTITUTO SUPERIORE DI SCIENZE RELIGIOSE</a:t>
            </a:r>
          </a:p>
          <a:p>
            <a:pPr lvl="2" algn="ctr" eaLnBrk="1" hangingPunct="1">
              <a:spcBef>
                <a:spcPct val="0"/>
              </a:spcBef>
              <a:buClrTx/>
              <a:buSzTx/>
              <a:buFontTx/>
              <a:buNone/>
              <a:defRPr/>
            </a:pPr>
            <a:r>
              <a:rPr lang="it-IT" altLang="it-IT" sz="1800" i="1" dirty="0">
                <a:solidFill>
                  <a:schemeClr val="bg2">
                    <a:lumMod val="10000"/>
                  </a:schemeClr>
                </a:solidFill>
                <a:latin typeface="Times New Roman" pitchFamily="18" charset="0"/>
                <a:cs typeface="Times New Roman" pitchFamily="18" charset="0"/>
              </a:rPr>
              <a:t>San Metodio</a:t>
            </a:r>
          </a:p>
          <a:p>
            <a:pPr lvl="2" algn="ctr" eaLnBrk="1" hangingPunct="1">
              <a:spcBef>
                <a:spcPct val="0"/>
              </a:spcBef>
              <a:buClrTx/>
              <a:buSzTx/>
              <a:buFontTx/>
              <a:buNone/>
              <a:defRPr/>
            </a:pPr>
            <a:endParaRPr lang="it-IT" altLang="it-IT" sz="1800" i="1" dirty="0">
              <a:solidFill>
                <a:schemeClr val="bg2">
                  <a:lumMod val="10000"/>
                </a:schemeClr>
              </a:solidFill>
              <a:latin typeface="Times New Roman" pitchFamily="18" charset="0"/>
              <a:cs typeface="Times New Roman" pitchFamily="18" charset="0"/>
            </a:endParaRPr>
          </a:p>
          <a:p>
            <a:pPr lvl="2" algn="ctr" eaLnBrk="1" hangingPunct="1">
              <a:spcBef>
                <a:spcPct val="0"/>
              </a:spcBef>
              <a:buClrTx/>
              <a:buSzTx/>
              <a:buFontTx/>
              <a:buNone/>
              <a:defRPr/>
            </a:pPr>
            <a:endParaRPr lang="it-IT" altLang="it-IT" sz="1800" i="1" dirty="0">
              <a:solidFill>
                <a:schemeClr val="bg2">
                  <a:lumMod val="10000"/>
                </a:schemeClr>
              </a:solidFill>
              <a:latin typeface="Times New Roman" pitchFamily="18" charset="0"/>
              <a:cs typeface="Times New Roman" pitchFamily="18" charset="0"/>
            </a:endParaRPr>
          </a:p>
          <a:p>
            <a:pPr lvl="2" algn="ctr" eaLnBrk="1" hangingPunct="1">
              <a:spcBef>
                <a:spcPct val="0"/>
              </a:spcBef>
              <a:buClrTx/>
              <a:buSzTx/>
              <a:buFontTx/>
              <a:buNone/>
              <a:defRPr/>
            </a:pPr>
            <a:endParaRPr lang="it-IT" altLang="it-IT" sz="1800" i="1" dirty="0">
              <a:solidFill>
                <a:schemeClr val="bg2">
                  <a:lumMod val="10000"/>
                </a:schemeClr>
              </a:solidFill>
              <a:latin typeface="Times New Roman" pitchFamily="18" charset="0"/>
              <a:cs typeface="Times New Roman" pitchFamily="18" charset="0"/>
            </a:endParaRPr>
          </a:p>
          <a:p>
            <a:pPr lvl="2" algn="ctr" eaLnBrk="1" hangingPunct="1">
              <a:spcBef>
                <a:spcPct val="0"/>
              </a:spcBef>
              <a:buClrTx/>
              <a:buSzTx/>
              <a:buFontTx/>
              <a:buNone/>
              <a:defRPr/>
            </a:pPr>
            <a:endParaRPr lang="it-IT" altLang="it-IT" sz="1800" i="1" dirty="0">
              <a:solidFill>
                <a:schemeClr val="bg2">
                  <a:lumMod val="10000"/>
                </a:schemeClr>
              </a:solidFill>
              <a:latin typeface="Times New Roman" pitchFamily="18" charset="0"/>
              <a:cs typeface="Times New Roman" pitchFamily="18" charset="0"/>
            </a:endParaRPr>
          </a:p>
          <a:p>
            <a:pPr lvl="2" algn="ctr" eaLnBrk="1" hangingPunct="1">
              <a:spcBef>
                <a:spcPct val="0"/>
              </a:spcBef>
              <a:buClrTx/>
              <a:buSzTx/>
              <a:buFontTx/>
              <a:buNone/>
              <a:defRPr/>
            </a:pPr>
            <a:endParaRPr lang="it-IT" altLang="it-IT" sz="1800" i="1" dirty="0">
              <a:solidFill>
                <a:schemeClr val="bg2">
                  <a:lumMod val="10000"/>
                </a:schemeClr>
              </a:solidFill>
              <a:latin typeface="Times New Roman" pitchFamily="18" charset="0"/>
              <a:cs typeface="Times New Roman" pitchFamily="18" charset="0"/>
            </a:endParaRPr>
          </a:p>
          <a:p>
            <a:pPr lvl="2" algn="ctr" eaLnBrk="1" hangingPunct="1">
              <a:spcBef>
                <a:spcPct val="0"/>
              </a:spcBef>
              <a:buClrTx/>
              <a:buSzTx/>
              <a:buFontTx/>
              <a:buNone/>
              <a:defRPr/>
            </a:pPr>
            <a:endParaRPr lang="it-IT" altLang="it-IT" sz="1800" i="1" dirty="0">
              <a:solidFill>
                <a:schemeClr val="bg2">
                  <a:lumMod val="10000"/>
                </a:schemeClr>
              </a:solidFill>
              <a:latin typeface="Times New Roman" pitchFamily="18" charset="0"/>
              <a:cs typeface="Times New Roman" pitchFamily="18" charset="0"/>
            </a:endParaRPr>
          </a:p>
          <a:p>
            <a:pPr lvl="2" algn="ctr" eaLnBrk="1" hangingPunct="1">
              <a:spcBef>
                <a:spcPct val="0"/>
              </a:spcBef>
              <a:buClrTx/>
              <a:buSzTx/>
              <a:buFontTx/>
              <a:buNone/>
              <a:defRPr/>
            </a:pPr>
            <a:endParaRPr lang="it-IT" altLang="it-IT" sz="1800" noProof="1">
              <a:solidFill>
                <a:schemeClr val="bg2">
                  <a:lumMod val="10000"/>
                </a:schemeClr>
              </a:solidFill>
              <a:latin typeface="Times New Roman" pitchFamily="18" charset="0"/>
              <a:cs typeface="Times New Roman" pitchFamily="18" charset="0"/>
            </a:endParaRPr>
          </a:p>
          <a:p>
            <a:pPr lvl="2" algn="ctr" eaLnBrk="1" hangingPunct="1">
              <a:spcBef>
                <a:spcPct val="0"/>
              </a:spcBef>
              <a:buClrTx/>
              <a:buSzTx/>
              <a:buFontTx/>
              <a:buNone/>
              <a:defRPr/>
            </a:pPr>
            <a:r>
              <a:rPr lang="it-IT" altLang="it-IT" sz="1800" dirty="0">
                <a:solidFill>
                  <a:schemeClr val="bg2">
                    <a:lumMod val="10000"/>
                  </a:schemeClr>
                </a:solidFill>
                <a:latin typeface="Times New Roman" pitchFamily="18" charset="0"/>
                <a:cs typeface="Times New Roman" pitchFamily="18" charset="0"/>
              </a:rPr>
              <a:t>Siracusa</a:t>
            </a:r>
          </a:p>
          <a:p>
            <a:pPr lvl="2" algn="ctr" eaLnBrk="1" hangingPunct="1">
              <a:spcBef>
                <a:spcPct val="0"/>
              </a:spcBef>
              <a:buClrTx/>
              <a:buSzTx/>
              <a:buFontTx/>
              <a:buNone/>
              <a:defRPr/>
            </a:pPr>
            <a:endParaRPr lang="it-IT" altLang="it-IT" sz="1800" dirty="0">
              <a:solidFill>
                <a:schemeClr val="bg2">
                  <a:lumMod val="10000"/>
                </a:schemeClr>
              </a:solidFill>
              <a:latin typeface="Times New Roman" pitchFamily="18" charset="0"/>
              <a:cs typeface="Times New Roman" pitchFamily="18" charset="0"/>
            </a:endParaRPr>
          </a:p>
          <a:p>
            <a:pPr lvl="2" algn="ctr" eaLnBrk="1" hangingPunct="1">
              <a:spcBef>
                <a:spcPct val="0"/>
              </a:spcBef>
              <a:buClrTx/>
              <a:buSzTx/>
              <a:buFontTx/>
              <a:buNone/>
              <a:defRPr/>
            </a:pPr>
            <a:endParaRPr lang="it-IT" altLang="it-IT" sz="1800" dirty="0">
              <a:solidFill>
                <a:schemeClr val="bg2">
                  <a:lumMod val="10000"/>
                </a:schemeClr>
              </a:solidFill>
              <a:latin typeface="Times New Roman" pitchFamily="18" charset="0"/>
              <a:cs typeface="Times New Roman" pitchFamily="18" charset="0"/>
            </a:endParaRPr>
          </a:p>
          <a:p>
            <a:pPr lvl="2" algn="ctr" eaLnBrk="1" hangingPunct="1">
              <a:spcBef>
                <a:spcPct val="0"/>
              </a:spcBef>
              <a:buClrTx/>
              <a:buSzTx/>
              <a:buFontTx/>
              <a:buNone/>
              <a:defRPr/>
            </a:pPr>
            <a:r>
              <a:rPr lang="it-IT" altLang="it-IT" sz="1800" cap="small" dirty="0">
                <a:solidFill>
                  <a:schemeClr val="bg2">
                    <a:lumMod val="10000"/>
                  </a:schemeClr>
                </a:solidFill>
                <a:latin typeface="Times New Roman" pitchFamily="18" charset="0"/>
                <a:cs typeface="Times New Roman" pitchFamily="18" charset="0"/>
              </a:rPr>
              <a:t>Pamela Speranza</a:t>
            </a:r>
            <a:endParaRPr lang="it-IT" altLang="it-IT" sz="1800" dirty="0">
              <a:solidFill>
                <a:schemeClr val="bg2">
                  <a:lumMod val="10000"/>
                </a:schemeClr>
              </a:solidFill>
              <a:latin typeface="Times New Roman" pitchFamily="18" charset="0"/>
              <a:cs typeface="Times New Roman" pitchFamily="18" charset="0"/>
            </a:endParaRPr>
          </a:p>
          <a:p>
            <a:pPr lvl="2" algn="ctr" eaLnBrk="1" hangingPunct="1">
              <a:spcBef>
                <a:spcPct val="0"/>
              </a:spcBef>
              <a:buClrTx/>
              <a:buSzTx/>
              <a:buFontTx/>
              <a:buNone/>
              <a:defRPr/>
            </a:pPr>
            <a:endParaRPr lang="it-IT" altLang="it-IT" sz="1800" dirty="0">
              <a:solidFill>
                <a:schemeClr val="bg2">
                  <a:lumMod val="10000"/>
                </a:schemeClr>
              </a:solidFill>
              <a:latin typeface="Times New Roman" pitchFamily="18" charset="0"/>
              <a:cs typeface="Times New Roman" pitchFamily="18" charset="0"/>
            </a:endParaRPr>
          </a:p>
          <a:p>
            <a:pPr lvl="2" algn="ctr" eaLnBrk="1" hangingPunct="1">
              <a:spcBef>
                <a:spcPct val="0"/>
              </a:spcBef>
              <a:buClrTx/>
              <a:buSzTx/>
              <a:buFontTx/>
              <a:buNone/>
              <a:defRPr/>
            </a:pPr>
            <a:r>
              <a:rPr lang="it-IT" altLang="it-IT" dirty="0">
                <a:solidFill>
                  <a:schemeClr val="bg2">
                    <a:lumMod val="10000"/>
                  </a:schemeClr>
                </a:solidFill>
                <a:latin typeface="Times New Roman" pitchFamily="18" charset="0"/>
                <a:cs typeface="Times New Roman" pitchFamily="18" charset="0"/>
              </a:rPr>
              <a:t>Corso di Pedagogia</a:t>
            </a:r>
          </a:p>
          <a:p>
            <a:pPr lvl="2" algn="ctr" eaLnBrk="1" hangingPunct="1">
              <a:spcBef>
                <a:spcPct val="0"/>
              </a:spcBef>
              <a:buClrTx/>
              <a:buSzTx/>
              <a:buFontTx/>
              <a:buNone/>
              <a:defRPr/>
            </a:pPr>
            <a:r>
              <a:rPr lang="it-IT" altLang="it-IT" sz="1600" dirty="0">
                <a:solidFill>
                  <a:schemeClr val="bg2">
                    <a:lumMod val="10000"/>
                  </a:schemeClr>
                </a:solidFill>
                <a:latin typeface="Times New Roman" pitchFamily="18" charset="0"/>
                <a:cs typeface="Times New Roman" pitchFamily="18" charset="0"/>
              </a:rPr>
              <a:t>Il Culturalismo</a:t>
            </a:r>
          </a:p>
          <a:p>
            <a:pPr lvl="2" algn="ctr" eaLnBrk="1" hangingPunct="1">
              <a:spcBef>
                <a:spcPct val="0"/>
              </a:spcBef>
              <a:spcAft>
                <a:spcPts val="1000"/>
              </a:spcAft>
              <a:buClrTx/>
              <a:buSzTx/>
              <a:buFontTx/>
              <a:buNone/>
              <a:defRPr/>
            </a:pPr>
            <a:r>
              <a:rPr lang="it-IT" altLang="it-IT" sz="1100" i="1" dirty="0">
                <a:solidFill>
                  <a:schemeClr val="bg2">
                    <a:lumMod val="10000"/>
                  </a:schemeClr>
                </a:solidFill>
                <a:latin typeface="Times New Roman" pitchFamily="18" charset="0"/>
                <a:cs typeface="Times New Roman" pitchFamily="18" charset="0"/>
              </a:rPr>
              <a:t>ad uso degli studenti</a:t>
            </a:r>
            <a:endParaRPr lang="it-IT" altLang="it-IT" i="1" dirty="0">
              <a:solidFill>
                <a:schemeClr val="bg2">
                  <a:lumMod val="10000"/>
                </a:schemeClr>
              </a:solidFill>
              <a:latin typeface="Times New Roman" pitchFamily="18" charset="0"/>
              <a:cs typeface="Times New Roman" pitchFamily="18" charset="0"/>
            </a:endParaRPr>
          </a:p>
          <a:p>
            <a:pPr lvl="2" algn="ctr" eaLnBrk="1" hangingPunct="1">
              <a:spcBef>
                <a:spcPct val="0"/>
              </a:spcBef>
              <a:spcAft>
                <a:spcPts val="1000"/>
              </a:spcAft>
              <a:buClrTx/>
              <a:buSzTx/>
              <a:buFontTx/>
              <a:buNone/>
              <a:defRPr/>
            </a:pPr>
            <a:endParaRPr lang="it-IT" altLang="it-IT" dirty="0">
              <a:solidFill>
                <a:schemeClr val="bg2">
                  <a:lumMod val="10000"/>
                </a:schemeClr>
              </a:solidFill>
              <a:latin typeface="Times New Roman" pitchFamily="18" charset="0"/>
              <a:cs typeface="Times New Roman" pitchFamily="18" charset="0"/>
            </a:endParaRPr>
          </a:p>
          <a:p>
            <a:pPr lvl="2" algn="ctr" eaLnBrk="1" hangingPunct="1">
              <a:spcBef>
                <a:spcPct val="0"/>
              </a:spcBef>
              <a:spcAft>
                <a:spcPts val="1000"/>
              </a:spcAft>
              <a:buClrTx/>
              <a:buSzTx/>
              <a:buFontTx/>
              <a:buNone/>
              <a:defRPr/>
            </a:pPr>
            <a:r>
              <a:rPr lang="it-IT" altLang="it-IT" dirty="0" err="1">
                <a:solidFill>
                  <a:schemeClr val="bg2">
                    <a:lumMod val="10000"/>
                  </a:schemeClr>
                </a:solidFill>
                <a:latin typeface="Times New Roman" pitchFamily="18" charset="0"/>
                <a:cs typeface="Times New Roman" pitchFamily="18" charset="0"/>
              </a:rPr>
              <a:t>a.a</a:t>
            </a:r>
            <a:r>
              <a:rPr lang="it-IT" altLang="it-IT" dirty="0">
                <a:solidFill>
                  <a:schemeClr val="bg2">
                    <a:lumMod val="10000"/>
                  </a:schemeClr>
                </a:solidFill>
                <a:latin typeface="Times New Roman" pitchFamily="18" charset="0"/>
                <a:cs typeface="Times New Roman" pitchFamily="18" charset="0"/>
              </a:rPr>
              <a:t>. 2020/21</a:t>
            </a:r>
          </a:p>
          <a:p>
            <a:pPr lvl="2" algn="ctr" eaLnBrk="1" hangingPunct="1">
              <a:spcBef>
                <a:spcPct val="0"/>
              </a:spcBef>
              <a:spcAft>
                <a:spcPts val="1000"/>
              </a:spcAft>
              <a:buClrTx/>
              <a:buSzTx/>
              <a:buFontTx/>
              <a:buNone/>
              <a:defRPr/>
            </a:pPr>
            <a:endParaRPr lang="it-IT" altLang="it-IT" dirty="0">
              <a:solidFill>
                <a:schemeClr val="bg2">
                  <a:lumMod val="10000"/>
                </a:schemeClr>
              </a:solidFill>
              <a:latin typeface="Times New Roman" pitchFamily="18" charset="0"/>
              <a:cs typeface="Times New Roman" pitchFamily="18" charset="0"/>
            </a:endParaRPr>
          </a:p>
          <a:p>
            <a:pPr lvl="2" algn="ctr" eaLnBrk="1" hangingPunct="1">
              <a:spcBef>
                <a:spcPct val="0"/>
              </a:spcBef>
              <a:spcAft>
                <a:spcPts val="1000"/>
              </a:spcAft>
              <a:buClrTx/>
              <a:buSzTx/>
              <a:buFontTx/>
              <a:buNone/>
              <a:defRPr/>
            </a:pPr>
            <a:r>
              <a:rPr lang="it-IT" altLang="it-IT" sz="1400" dirty="0">
                <a:solidFill>
                  <a:schemeClr val="bg2">
                    <a:lumMod val="10000"/>
                  </a:schemeClr>
                </a:solidFill>
                <a:latin typeface="Times New Roman" pitchFamily="18" charset="0"/>
                <a:cs typeface="Times New Roman" pitchFamily="18" charset="0"/>
              </a:rPr>
              <a:t>Edizioni </a:t>
            </a:r>
            <a:r>
              <a:rPr lang="it-IT" altLang="it-IT" sz="1400" i="1" dirty="0">
                <a:solidFill>
                  <a:schemeClr val="bg2">
                    <a:lumMod val="10000"/>
                  </a:schemeClr>
                </a:solidFill>
                <a:latin typeface="Times New Roman" pitchFamily="18" charset="0"/>
                <a:cs typeface="Times New Roman" pitchFamily="18" charset="0"/>
              </a:rPr>
              <a:t>San Metodio</a:t>
            </a:r>
          </a:p>
          <a:p>
            <a:pPr lvl="2" algn="ctr" eaLnBrk="1" hangingPunct="1">
              <a:spcBef>
                <a:spcPct val="0"/>
              </a:spcBef>
              <a:spcAft>
                <a:spcPts val="1000"/>
              </a:spcAft>
              <a:buClrTx/>
              <a:buSzTx/>
              <a:buFontTx/>
              <a:buNone/>
              <a:defRPr/>
            </a:pPr>
            <a:endParaRPr lang="it-IT" altLang="it-IT" sz="1800" dirty="0">
              <a:solidFill>
                <a:srgbClr val="1509B7"/>
              </a:solidFill>
              <a:latin typeface="Times New Roman" pitchFamily="18" charset="0"/>
              <a:cs typeface="Arial" charset="0"/>
            </a:endParaRPr>
          </a:p>
          <a:p>
            <a:pPr eaLnBrk="1" hangingPunct="1">
              <a:spcBef>
                <a:spcPct val="0"/>
              </a:spcBef>
              <a:spcAft>
                <a:spcPts val="1000"/>
              </a:spcAft>
              <a:buClrTx/>
              <a:buSzTx/>
              <a:buFontTx/>
              <a:buNone/>
              <a:defRPr/>
            </a:pPr>
            <a:endParaRPr lang="it-IT" altLang="it-IT" sz="1100" dirty="0">
              <a:latin typeface="Times New Roman" pitchFamily="18" charset="0"/>
              <a:cs typeface="Arial" charset="0"/>
            </a:endParaRPr>
          </a:p>
          <a:p>
            <a:pPr eaLnBrk="1" hangingPunct="1">
              <a:spcBef>
                <a:spcPct val="0"/>
              </a:spcBef>
              <a:buClrTx/>
              <a:buSzTx/>
              <a:buFontTx/>
              <a:buNone/>
              <a:defRPr/>
            </a:pPr>
            <a:endParaRPr lang="it-IT" altLang="it-IT" sz="1800" dirty="0">
              <a:cs typeface="Arial" charset="0"/>
            </a:endParaRPr>
          </a:p>
        </p:txBody>
      </p:sp>
      <p:sp>
        <p:nvSpPr>
          <p:cNvPr id="5" name="Casella di testo 4"/>
          <p:cNvSpPr txBox="1">
            <a:spLocks noChangeArrowheads="1"/>
          </p:cNvSpPr>
          <p:nvPr/>
        </p:nvSpPr>
        <p:spPr bwMode="auto">
          <a:xfrm>
            <a:off x="0" y="0"/>
            <a:ext cx="1454226" cy="6858000"/>
          </a:xfrm>
          <a:prstGeom prst="rect">
            <a:avLst/>
          </a:prstGeom>
          <a:solidFill>
            <a:schemeClr val="accent5">
              <a:lumMod val="75000"/>
            </a:schemeClr>
          </a:solidFill>
          <a:ln>
            <a:noFill/>
          </a:ln>
        </p:spPr>
        <p:txBody>
          <a:bodyPr vert="vert270"/>
          <a:lstStyle/>
          <a:p>
            <a:pPr algn="ctr" fontAlgn="auto">
              <a:spcBef>
                <a:spcPts val="0"/>
              </a:spcBef>
              <a:spcAft>
                <a:spcPts val="1000"/>
              </a:spcAft>
              <a:defRPr/>
            </a:pPr>
            <a:r>
              <a:rPr lang="it-IT" sz="2000" cap="small" dirty="0">
                <a:solidFill>
                  <a:srgbClr val="FFFFFF"/>
                </a:solidFill>
                <a:latin typeface="Times New Roman" pitchFamily="18" charset="0"/>
                <a:cs typeface="+mn-cs"/>
              </a:rPr>
              <a:t>Pamela Speranza</a:t>
            </a:r>
          </a:p>
          <a:p>
            <a:pPr algn="ctr" fontAlgn="auto">
              <a:spcBef>
                <a:spcPts val="0"/>
              </a:spcBef>
              <a:spcAft>
                <a:spcPts val="1000"/>
              </a:spcAft>
              <a:defRPr/>
            </a:pPr>
            <a:endParaRPr lang="it-IT" sz="1600" cap="small" dirty="0">
              <a:solidFill>
                <a:srgbClr val="FFFFFF"/>
              </a:solidFill>
              <a:latin typeface="Times New Roman" pitchFamily="18" charset="0"/>
              <a:cs typeface="+mn-cs"/>
            </a:endParaRPr>
          </a:p>
          <a:p>
            <a:pPr algn="ctr" fontAlgn="auto">
              <a:spcBef>
                <a:spcPts val="0"/>
              </a:spcBef>
              <a:spcAft>
                <a:spcPts val="1000"/>
              </a:spcAft>
              <a:defRPr/>
            </a:pPr>
            <a:r>
              <a:rPr lang="it-IT" sz="2000" dirty="0">
                <a:solidFill>
                  <a:srgbClr val="FFFFFF"/>
                </a:solidFill>
                <a:latin typeface="Times New Roman" pitchFamily="18" charset="0"/>
                <a:cs typeface="+mn-cs"/>
              </a:rPr>
              <a:t>Corso di Pedagogia</a:t>
            </a:r>
            <a:r>
              <a:rPr lang="it-IT" sz="1600" dirty="0">
                <a:solidFill>
                  <a:srgbClr val="FFFFFF"/>
                </a:solidFill>
                <a:latin typeface="Times New Roman" pitchFamily="18" charset="0"/>
                <a:cs typeface="+mn-cs"/>
              </a:rPr>
              <a:t>		Edizioni </a:t>
            </a:r>
            <a:r>
              <a:rPr lang="it-IT" sz="1600" i="1" dirty="0">
                <a:solidFill>
                  <a:srgbClr val="FFFFFF"/>
                </a:solidFill>
                <a:latin typeface="Times New Roman" pitchFamily="18" charset="0"/>
                <a:cs typeface="+mn-cs"/>
              </a:rPr>
              <a:t>San Metodio</a:t>
            </a:r>
          </a:p>
          <a:p>
            <a:pPr lvl="1" fontAlgn="auto">
              <a:spcBef>
                <a:spcPts val="0"/>
              </a:spcBef>
              <a:spcAft>
                <a:spcPts val="1000"/>
              </a:spcAft>
              <a:defRPr/>
            </a:pPr>
            <a:r>
              <a:rPr lang="it-IT" sz="1600" i="1" dirty="0">
                <a:solidFill>
                  <a:srgbClr val="FFFFFF"/>
                </a:solidFill>
                <a:latin typeface="Times New Roman" pitchFamily="18" charset="0"/>
                <a:cs typeface="+mn-cs"/>
              </a:rPr>
              <a:t>   </a:t>
            </a:r>
            <a:endParaRPr lang="it-IT" dirty="0">
              <a:cs typeface="+mn-cs"/>
            </a:endParaRPr>
          </a:p>
        </p:txBody>
      </p:sp>
      <p:pic>
        <p:nvPicPr>
          <p:cNvPr id="6" name="Immagine 1" descr="ISSR san metodio logo_ner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27075" y="914400"/>
            <a:ext cx="1949299" cy="1877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56668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4000" dirty="0">
                <a:latin typeface="Comic Sans MS" panose="030F0702030302020204" pitchFamily="66" charset="0"/>
              </a:rPr>
              <a:t>Il Culturalismo</a:t>
            </a:r>
            <a:endParaRPr lang="it-IT" dirty="0">
              <a:latin typeface="Comic Sans MS" panose="030F0702030302020204" pitchFamily="66" charset="0"/>
            </a:endParaRPr>
          </a:p>
        </p:txBody>
      </p:sp>
      <p:sp>
        <p:nvSpPr>
          <p:cNvPr id="3" name="Segnaposto contenuto 2"/>
          <p:cNvSpPr>
            <a:spLocks noGrp="1"/>
          </p:cNvSpPr>
          <p:nvPr>
            <p:ph idx="1"/>
          </p:nvPr>
        </p:nvSpPr>
        <p:spPr/>
        <p:txBody>
          <a:bodyPr>
            <a:normAutofit fontScale="92500" lnSpcReduction="20000"/>
          </a:bodyPr>
          <a:lstStyle/>
          <a:p>
            <a:pPr marL="0" indent="0" algn="ctr">
              <a:buNone/>
            </a:pPr>
            <a:r>
              <a:rPr lang="it-IT" u="sng" dirty="0">
                <a:latin typeface="Arial Unicode MS" panose="020B0604020202020204" pitchFamily="34" charset="-128"/>
                <a:ea typeface="Arial Unicode MS" panose="020B0604020202020204" pitchFamily="34" charset="-128"/>
                <a:cs typeface="Arial Unicode MS" panose="020B0604020202020204" pitchFamily="34" charset="-128"/>
              </a:rPr>
              <a:t>Che cosa è?</a:t>
            </a:r>
          </a:p>
          <a:p>
            <a:pPr algn="just"/>
            <a:r>
              <a:rPr lang="it-IT" dirty="0">
                <a:latin typeface="Arial Unicode MS" panose="020B0604020202020204" pitchFamily="34" charset="-128"/>
                <a:ea typeface="Arial Unicode MS" panose="020B0604020202020204" pitchFamily="34" charset="-128"/>
                <a:cs typeface="Arial Unicode MS" panose="020B0604020202020204" pitchFamily="34" charset="-128"/>
              </a:rPr>
              <a:t>Una corrente della psicologia nata grazie agli studi di J. </a:t>
            </a:r>
            <a:r>
              <a:rPr lang="it-IT" dirty="0" err="1">
                <a:latin typeface="Arial Unicode MS" panose="020B0604020202020204" pitchFamily="34" charset="-128"/>
                <a:ea typeface="Arial Unicode MS" panose="020B0604020202020204" pitchFamily="34" charset="-128"/>
                <a:cs typeface="Arial Unicode MS" panose="020B0604020202020204" pitchFamily="34" charset="-128"/>
              </a:rPr>
              <a:t>Bruner</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 intorno agli anni Ottanta del Novecento.</a:t>
            </a:r>
          </a:p>
          <a:p>
            <a:pPr algn="just"/>
            <a:r>
              <a:rPr lang="it-IT" dirty="0">
                <a:latin typeface="Arial Unicode MS" panose="020B0604020202020204" pitchFamily="34" charset="-128"/>
                <a:ea typeface="Arial Unicode MS" panose="020B0604020202020204" pitchFamily="34" charset="-128"/>
                <a:cs typeface="Arial Unicode MS" panose="020B0604020202020204" pitchFamily="34" charset="-128"/>
              </a:rPr>
              <a:t>«Il focus d’indagine è, quindi, sugli strumenti e sulle modalità […] con cui la mente umana codifica e decodifica le informazioni provenienti dai contesti socioculturali in cui viene a svilupparsi. […] I contesti socioculturali, i sistemi simbolici, le trame di significato che vi si producono rappresentano un </a:t>
            </a:r>
            <a:r>
              <a:rPr lang="it-IT" i="1" dirty="0">
                <a:latin typeface="Arial Unicode MS" panose="020B0604020202020204" pitchFamily="34" charset="-128"/>
                <a:ea typeface="Arial Unicode MS" panose="020B0604020202020204" pitchFamily="34" charset="-128"/>
                <a:cs typeface="Arial Unicode MS" panose="020B0604020202020204" pitchFamily="34" charset="-128"/>
              </a:rPr>
              <a:t>elemento essenziale e costitutivo </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nello sviluppo della mente umana», </a:t>
            </a:r>
            <a:r>
              <a:rPr lang="it-IT" cap="small" dirty="0">
                <a:latin typeface="Arial Unicode MS" panose="020B0604020202020204" pitchFamily="34" charset="-128"/>
                <a:ea typeface="Arial Unicode MS" panose="020B0604020202020204" pitchFamily="34" charset="-128"/>
                <a:cs typeface="Arial Unicode MS" panose="020B0604020202020204" pitchFamily="34" charset="-128"/>
              </a:rPr>
              <a:t>f. </a:t>
            </a:r>
            <a:r>
              <a:rPr lang="it-IT" cap="small" dirty="0" err="1">
                <a:latin typeface="Arial Unicode MS" panose="020B0604020202020204" pitchFamily="34" charset="-128"/>
                <a:ea typeface="Arial Unicode MS" panose="020B0604020202020204" pitchFamily="34" charset="-128"/>
                <a:cs typeface="Arial Unicode MS" panose="020B0604020202020204" pitchFamily="34" charset="-128"/>
              </a:rPr>
              <a:t>santoianni</a:t>
            </a:r>
            <a:r>
              <a:rPr lang="it-IT" cap="small" dirty="0">
                <a:latin typeface="Arial Unicode MS" panose="020B0604020202020204" pitchFamily="34" charset="-128"/>
                <a:ea typeface="Arial Unicode MS" panose="020B0604020202020204" pitchFamily="34" charset="-128"/>
                <a:cs typeface="Arial Unicode MS" panose="020B0604020202020204" pitchFamily="34" charset="-128"/>
              </a:rPr>
              <a:t>- m. striano</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it-IT" i="1" dirty="0">
                <a:latin typeface="Arial Unicode MS" panose="020B0604020202020204" pitchFamily="34" charset="-128"/>
                <a:ea typeface="Arial Unicode MS" panose="020B0604020202020204" pitchFamily="34" charset="-128"/>
                <a:cs typeface="Arial Unicode MS" panose="020B0604020202020204" pitchFamily="34" charset="-128"/>
              </a:rPr>
              <a:t>Modelli teorici e metodologici dell’apprendimento</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 Laterza, Roma-Bari 2003, 94.</a:t>
            </a:r>
          </a:p>
          <a:p>
            <a:pPr marL="0" indent="0" algn="just">
              <a:buNone/>
            </a:pP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4" name="Segnaposto piè di pagina 3"/>
          <p:cNvSpPr>
            <a:spLocks noGrp="1"/>
          </p:cNvSpPr>
          <p:nvPr>
            <p:ph type="ftr" sz="quarter" idx="11"/>
          </p:nvPr>
        </p:nvSpPr>
        <p:spPr/>
        <p:txBody>
          <a:bodyPr/>
          <a:lstStyle/>
          <a:p>
            <a:endParaRPr lang="it-IT" dirty="0"/>
          </a:p>
        </p:txBody>
      </p:sp>
    </p:spTree>
    <p:extLst>
      <p:ext uri="{BB962C8B-B14F-4D97-AF65-F5344CB8AC3E}">
        <p14:creationId xmlns:p14="http://schemas.microsoft.com/office/powerpoint/2010/main" val="4084474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latin typeface="Comic Sans MS" panose="030F0702030302020204" pitchFamily="66" charset="0"/>
                <a:ea typeface="Arial Unicode MS" panose="020B0604020202020204" pitchFamily="34" charset="-128"/>
                <a:cs typeface="Arial Unicode MS" panose="020B0604020202020204" pitchFamily="34" charset="-128"/>
              </a:rPr>
              <a:t>Precursori del Culturalismo:</a:t>
            </a:r>
            <a:br>
              <a:rPr lang="it-IT" dirty="0">
                <a:latin typeface="Comic Sans MS" panose="030F0702030302020204" pitchFamily="66" charset="0"/>
                <a:ea typeface="Arial Unicode MS" panose="020B0604020202020204" pitchFamily="34" charset="-128"/>
                <a:cs typeface="Arial Unicode MS" panose="020B0604020202020204" pitchFamily="34" charset="-128"/>
              </a:rPr>
            </a:br>
            <a:r>
              <a:rPr lang="it-IT" dirty="0">
                <a:latin typeface="Comic Sans MS" panose="030F0702030302020204" pitchFamily="66" charset="0"/>
                <a:ea typeface="Arial Unicode MS" panose="020B0604020202020204" pitchFamily="34" charset="-128"/>
                <a:cs typeface="Arial Unicode MS" panose="020B0604020202020204" pitchFamily="34" charset="-128"/>
              </a:rPr>
              <a:t>Costruttivismo</a:t>
            </a: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 name="Segnaposto contenuto 2"/>
          <p:cNvSpPr>
            <a:spLocks noGrp="1"/>
          </p:cNvSpPr>
          <p:nvPr>
            <p:ph idx="1"/>
          </p:nvPr>
        </p:nvSpPr>
        <p:spPr/>
        <p:txBody>
          <a:bodyPr>
            <a:normAutofit/>
          </a:bodyPr>
          <a:lstStyle/>
          <a:p>
            <a:pPr marL="0" indent="0" algn="just">
              <a:buNone/>
            </a:pPr>
            <a:r>
              <a:rPr lang="it-IT" dirty="0">
                <a:latin typeface="Arial Unicode MS" panose="020B0604020202020204" pitchFamily="34" charset="-128"/>
                <a:ea typeface="Arial Unicode MS" panose="020B0604020202020204" pitchFamily="34" charset="-128"/>
                <a:cs typeface="Arial Unicode MS" panose="020B0604020202020204" pitchFamily="34" charset="-128"/>
              </a:rPr>
              <a:t>Il Culturalismo è figlio diretto del Costruttivismo e quindi ne condivide i tre principi base: </a:t>
            </a:r>
          </a:p>
          <a:p>
            <a:pPr marL="0" indent="0" algn="just">
              <a:buNone/>
            </a:pPr>
            <a:r>
              <a:rPr lang="it-IT" dirty="0">
                <a:latin typeface="Arial Unicode MS" panose="020B0604020202020204" pitchFamily="34" charset="-128"/>
                <a:ea typeface="Arial Unicode MS" panose="020B0604020202020204" pitchFamily="34" charset="-128"/>
                <a:cs typeface="Arial Unicode MS" panose="020B0604020202020204" pitchFamily="34" charset="-128"/>
              </a:rPr>
              <a:t>1)La conoscenza è un processo di costruzione di ipotesi sul mondo</a:t>
            </a:r>
          </a:p>
          <a:p>
            <a:pPr marL="0" indent="0" algn="just">
              <a:buNone/>
            </a:pPr>
            <a:r>
              <a:rPr lang="it-IT" dirty="0">
                <a:latin typeface="Arial Unicode MS" panose="020B0604020202020204" pitchFamily="34" charset="-128"/>
                <a:ea typeface="Arial Unicode MS" panose="020B0604020202020204" pitchFamily="34" charset="-128"/>
                <a:cs typeface="Arial Unicode MS" panose="020B0604020202020204" pitchFamily="34" charset="-128"/>
              </a:rPr>
              <a:t>2)La conoscenza assolve ad una funzione di adattamento</a:t>
            </a:r>
          </a:p>
          <a:p>
            <a:pPr marL="0" indent="0" algn="just">
              <a:buNone/>
            </a:pPr>
            <a:r>
              <a:rPr lang="it-IT" dirty="0">
                <a:latin typeface="Arial Unicode MS" panose="020B0604020202020204" pitchFamily="34" charset="-128"/>
                <a:ea typeface="Arial Unicode MS" panose="020B0604020202020204" pitchFamily="34" charset="-128"/>
                <a:cs typeface="Arial Unicode MS" panose="020B0604020202020204" pitchFamily="34" charset="-128"/>
              </a:rPr>
              <a:t>3)La conoscenza è Viabile </a:t>
            </a:r>
          </a:p>
          <a:p>
            <a:pPr marL="0" indent="0" algn="just">
              <a:buNone/>
            </a:pP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a:p>
        </p:txBody>
      </p:sp>
      <p:sp>
        <p:nvSpPr>
          <p:cNvPr id="4" name="Segnaposto piè di pagina 3"/>
          <p:cNvSpPr>
            <a:spLocks noGrp="1"/>
          </p:cNvSpPr>
          <p:nvPr>
            <p:ph type="ftr" sz="quarter" idx="11"/>
          </p:nvPr>
        </p:nvSpPr>
        <p:spPr/>
        <p:txBody>
          <a:bodyPr/>
          <a:lstStyle/>
          <a:p>
            <a:endParaRPr lang="it-IT" dirty="0"/>
          </a:p>
        </p:txBody>
      </p:sp>
    </p:spTree>
    <p:extLst>
      <p:ext uri="{BB962C8B-B14F-4D97-AF65-F5344CB8AC3E}">
        <p14:creationId xmlns:p14="http://schemas.microsoft.com/office/powerpoint/2010/main" val="201421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latin typeface="Comic Sans MS" panose="030F0702030302020204" pitchFamily="66" charset="0"/>
                <a:ea typeface="Arial Unicode MS" panose="020B0604020202020204" pitchFamily="34" charset="-128"/>
                <a:cs typeface="Arial Unicode MS" panose="020B0604020202020204" pitchFamily="34" charset="-128"/>
              </a:rPr>
              <a:t>Precursori del Culturalismo:</a:t>
            </a:r>
            <a:br>
              <a:rPr lang="it-IT" dirty="0">
                <a:latin typeface="Comic Sans MS" panose="030F0702030302020204" pitchFamily="66" charset="0"/>
                <a:ea typeface="Arial Unicode MS" panose="020B0604020202020204" pitchFamily="34" charset="-128"/>
                <a:cs typeface="Arial Unicode MS" panose="020B0604020202020204" pitchFamily="34" charset="-128"/>
              </a:rPr>
            </a:br>
            <a:r>
              <a:rPr lang="it-IT" dirty="0">
                <a:latin typeface="Comic Sans MS" panose="030F0702030302020204" pitchFamily="66" charset="0"/>
                <a:ea typeface="Arial Unicode MS" panose="020B0604020202020204" pitchFamily="34" charset="-128"/>
                <a:cs typeface="Arial Unicode MS" panose="020B0604020202020204" pitchFamily="34" charset="-128"/>
              </a:rPr>
              <a:t>Il Costruttivismo</a:t>
            </a: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 name="Segnaposto contenuto 2"/>
          <p:cNvSpPr>
            <a:spLocks noGrp="1"/>
          </p:cNvSpPr>
          <p:nvPr>
            <p:ph idx="1"/>
          </p:nvPr>
        </p:nvSpPr>
        <p:spPr/>
        <p:txBody>
          <a:bodyPr>
            <a:normAutofit fontScale="92500" lnSpcReduction="10000"/>
          </a:bodyPr>
          <a:lstStyle/>
          <a:p>
            <a:pPr marL="0" indent="0" algn="ctr">
              <a:buNone/>
            </a:pPr>
            <a:r>
              <a:rPr lang="it-IT" u="sng" dirty="0">
                <a:latin typeface="Arial Unicode MS" panose="020B0604020202020204" pitchFamily="34" charset="-128"/>
                <a:ea typeface="Arial Unicode MS" panose="020B0604020202020204" pitchFamily="34" charset="-128"/>
                <a:cs typeface="Arial Unicode MS" panose="020B0604020202020204" pitchFamily="34" charset="-128"/>
              </a:rPr>
              <a:t>Perché nasce il Culturalismo?</a:t>
            </a:r>
          </a:p>
          <a:p>
            <a:pPr marL="0" indent="0" algn="just">
              <a:buNone/>
            </a:pPr>
            <a:r>
              <a:rPr lang="it-IT" dirty="0">
                <a:latin typeface="Arial Unicode MS" panose="020B0604020202020204" pitchFamily="34" charset="-128"/>
                <a:ea typeface="Arial Unicode MS" panose="020B0604020202020204" pitchFamily="34" charset="-128"/>
                <a:cs typeface="Arial Unicode MS" panose="020B0604020202020204" pitchFamily="34" charset="-128"/>
              </a:rPr>
              <a:t>Il Culturalismo, pur condividendo i tre principi del </a:t>
            </a:r>
            <a:r>
              <a:rPr lang="it-IT" dirty="0" err="1">
                <a:latin typeface="Arial Unicode MS" panose="020B0604020202020204" pitchFamily="34" charset="-128"/>
                <a:ea typeface="Arial Unicode MS" panose="020B0604020202020204" pitchFamily="34" charset="-128"/>
                <a:cs typeface="Arial Unicode MS" panose="020B0604020202020204" pitchFamily="34" charset="-128"/>
              </a:rPr>
              <a:t>Costruttuttivismo</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 cerca di superarne i limiti del soggettivismo, ponendo attenzione alla CULTURA in cui nasce e si sviluppa il processo del conoscere; la cultura «plasma la mente e, al contempo, ne rende possibile l’attività fornendoci la cassetta degli attrezzi mediante i quali costruiamo le nostre conoscenze e le nostre abilità e mediante i quali collochiamo le nostre attività conoscitive e i nostri rapporti con la realtà in contesti significativi», </a:t>
            </a:r>
            <a:r>
              <a:rPr lang="it-IT" cap="small" dirty="0">
                <a:latin typeface="Arial Unicode MS" panose="020B0604020202020204" pitchFamily="34" charset="-128"/>
                <a:ea typeface="Arial Unicode MS" panose="020B0604020202020204" pitchFamily="34" charset="-128"/>
                <a:cs typeface="Arial Unicode MS" panose="020B0604020202020204" pitchFamily="34" charset="-128"/>
              </a:rPr>
              <a:t>f. </a:t>
            </a:r>
            <a:r>
              <a:rPr lang="it-IT" cap="small" dirty="0" err="1">
                <a:latin typeface="Arial Unicode MS" panose="020B0604020202020204" pitchFamily="34" charset="-128"/>
                <a:ea typeface="Arial Unicode MS" panose="020B0604020202020204" pitchFamily="34" charset="-128"/>
                <a:cs typeface="Arial Unicode MS" panose="020B0604020202020204" pitchFamily="34" charset="-128"/>
              </a:rPr>
              <a:t>frabboni</a:t>
            </a:r>
            <a:r>
              <a:rPr lang="it-IT" cap="small" dirty="0">
                <a:latin typeface="Arial Unicode MS" panose="020B0604020202020204" pitchFamily="34" charset="-128"/>
                <a:ea typeface="Arial Unicode MS" panose="020B0604020202020204" pitchFamily="34" charset="-128"/>
                <a:cs typeface="Arial Unicode MS" panose="020B0604020202020204" pitchFamily="34" charset="-128"/>
              </a:rPr>
              <a:t>- f. pinto minerva</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it-IT" i="1" dirty="0">
                <a:latin typeface="Arial Unicode MS" panose="020B0604020202020204" pitchFamily="34" charset="-128"/>
                <a:ea typeface="Arial Unicode MS" panose="020B0604020202020204" pitchFamily="34" charset="-128"/>
                <a:cs typeface="Arial Unicode MS" panose="020B0604020202020204" pitchFamily="34" charset="-128"/>
              </a:rPr>
              <a:t>Manuale di pedagogia e didattica </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 Laterza, Roma-Bari 2018, 317.</a:t>
            </a:r>
          </a:p>
          <a:p>
            <a:pPr marL="0" indent="0" algn="just">
              <a:buNone/>
            </a:pP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ctr">
              <a:buNone/>
            </a:pP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a:p>
        </p:txBody>
      </p:sp>
      <p:sp>
        <p:nvSpPr>
          <p:cNvPr id="4" name="Segnaposto piè di pagina 3"/>
          <p:cNvSpPr>
            <a:spLocks noGrp="1"/>
          </p:cNvSpPr>
          <p:nvPr>
            <p:ph type="ftr" sz="quarter" idx="11"/>
          </p:nvPr>
        </p:nvSpPr>
        <p:spPr/>
        <p:txBody>
          <a:bodyPr/>
          <a:lstStyle/>
          <a:p>
            <a:endParaRPr lang="it-IT" dirty="0"/>
          </a:p>
        </p:txBody>
      </p:sp>
    </p:spTree>
    <p:extLst>
      <p:ext uri="{BB962C8B-B14F-4D97-AF65-F5344CB8AC3E}">
        <p14:creationId xmlns:p14="http://schemas.microsoft.com/office/powerpoint/2010/main" val="3615475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latin typeface="Comic Sans MS" panose="030F0702030302020204" pitchFamily="66" charset="0"/>
                <a:ea typeface="Arial Unicode MS" panose="020B0604020202020204" pitchFamily="34" charset="-128"/>
                <a:cs typeface="Arial Unicode MS" panose="020B0604020202020204" pitchFamily="34" charset="-128"/>
              </a:rPr>
              <a:t>Precursori del Culturalismo:</a:t>
            </a:r>
            <a:br>
              <a:rPr lang="it-IT" dirty="0">
                <a:latin typeface="Comic Sans MS" panose="030F0702030302020204" pitchFamily="66" charset="0"/>
                <a:ea typeface="Arial Unicode MS" panose="020B0604020202020204" pitchFamily="34" charset="-128"/>
                <a:cs typeface="Arial Unicode MS" panose="020B0604020202020204" pitchFamily="34" charset="-128"/>
              </a:rPr>
            </a:br>
            <a:r>
              <a:rPr lang="it-IT" dirty="0">
                <a:latin typeface="Comic Sans MS" panose="030F0702030302020204" pitchFamily="66" charset="0"/>
                <a:ea typeface="Arial Unicode MS" panose="020B0604020202020204" pitchFamily="34" charset="-128"/>
                <a:cs typeface="Arial Unicode MS" panose="020B0604020202020204" pitchFamily="34" charset="-128"/>
              </a:rPr>
              <a:t>La scuola storico-culturale</a:t>
            </a: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 name="Segnaposto contenuto 2"/>
          <p:cNvSpPr>
            <a:spLocks noGrp="1"/>
          </p:cNvSpPr>
          <p:nvPr>
            <p:ph idx="1"/>
          </p:nvPr>
        </p:nvSpPr>
        <p:spPr/>
        <p:txBody>
          <a:bodyPr>
            <a:normAutofit fontScale="92500" lnSpcReduction="20000"/>
          </a:bodyPr>
          <a:lstStyle/>
          <a:p>
            <a:pPr marL="0" indent="0" algn="ctr">
              <a:buNone/>
            </a:pPr>
            <a:endParaRPr lang="it-IT" u="sng"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r>
              <a:rPr lang="it-IT" dirty="0">
                <a:latin typeface="Arial Unicode MS" panose="020B0604020202020204" pitchFamily="34" charset="-128"/>
                <a:ea typeface="Arial Unicode MS" panose="020B0604020202020204" pitchFamily="34" charset="-128"/>
                <a:cs typeface="Arial Unicode MS" panose="020B0604020202020204" pitchFamily="34" charset="-128"/>
              </a:rPr>
              <a:t>La scuola storico-culturale è una corrente della psicologia russa nata grazie agli studi di </a:t>
            </a:r>
            <a:r>
              <a:rPr lang="it-IT" dirty="0" err="1">
                <a:latin typeface="Arial Unicode MS" panose="020B0604020202020204" pitchFamily="34" charset="-128"/>
                <a:ea typeface="Arial Unicode MS" panose="020B0604020202020204" pitchFamily="34" charset="-128"/>
                <a:cs typeface="Arial Unicode MS" panose="020B0604020202020204" pitchFamily="34" charset="-128"/>
              </a:rPr>
              <a:t>Lev</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 S. </a:t>
            </a:r>
            <a:r>
              <a:rPr lang="it-IT" dirty="0" err="1">
                <a:latin typeface="Arial Unicode MS" panose="020B0604020202020204" pitchFamily="34" charset="-128"/>
                <a:ea typeface="Arial Unicode MS" panose="020B0604020202020204" pitchFamily="34" charset="-128"/>
                <a:cs typeface="Arial Unicode MS" panose="020B0604020202020204" pitchFamily="34" charset="-128"/>
              </a:rPr>
              <a:t>Vygotskij</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 In particolare occorre focalizzare l’attenzione su due suoi scritti. Il primo è:</a:t>
            </a:r>
          </a:p>
          <a:p>
            <a:pPr marL="0" indent="0" algn="just">
              <a:buNone/>
            </a:pPr>
            <a:r>
              <a:rPr lang="it-IT" dirty="0">
                <a:latin typeface="Arial Unicode MS" panose="020B0604020202020204" pitchFamily="34" charset="-128"/>
                <a:ea typeface="Arial Unicode MS" panose="020B0604020202020204" pitchFamily="34" charset="-128"/>
                <a:cs typeface="Arial Unicode MS" panose="020B0604020202020204" pitchFamily="34" charset="-128"/>
              </a:rPr>
              <a:t>-</a:t>
            </a:r>
            <a:r>
              <a:rPr lang="it-IT" i="1" dirty="0">
                <a:latin typeface="Arial Unicode MS" panose="020B0604020202020204" pitchFamily="34" charset="-128"/>
                <a:ea typeface="Arial Unicode MS" panose="020B0604020202020204" pitchFamily="34" charset="-128"/>
                <a:cs typeface="Arial Unicode MS" panose="020B0604020202020204" pitchFamily="34" charset="-128"/>
              </a:rPr>
              <a:t>Studi sulla storia del comportamento </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(1930) in cui lo studioso russo analizza e compara le funzioni psichiche della scimmia, del bambino e dell’uomo: pur avendo in comune i riflessi innati e quelli condizionati, l’uomo ha potuto compiere un salto evolutivo rispetto alla scimmia grazie agli strumenti, intesi sia come utensili, sia come simboli (tra i quali il linguaggio ha un ruolo fondamentale).</a:t>
            </a:r>
          </a:p>
          <a:p>
            <a:pPr marL="0" indent="0" algn="just">
              <a:buNone/>
            </a:pP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ctr">
              <a:buNone/>
            </a:pP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a:p>
        </p:txBody>
      </p:sp>
      <p:sp>
        <p:nvSpPr>
          <p:cNvPr id="4" name="Segnaposto piè di pagina 3"/>
          <p:cNvSpPr>
            <a:spLocks noGrp="1"/>
          </p:cNvSpPr>
          <p:nvPr>
            <p:ph type="ftr" sz="quarter" idx="11"/>
          </p:nvPr>
        </p:nvSpPr>
        <p:spPr/>
        <p:txBody>
          <a:bodyPr/>
          <a:lstStyle/>
          <a:p>
            <a:endParaRPr lang="it-IT" dirty="0"/>
          </a:p>
        </p:txBody>
      </p:sp>
    </p:spTree>
    <p:extLst>
      <p:ext uri="{BB962C8B-B14F-4D97-AF65-F5344CB8AC3E}">
        <p14:creationId xmlns:p14="http://schemas.microsoft.com/office/powerpoint/2010/main" val="1594361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latin typeface="Comic Sans MS" panose="030F0702030302020204" pitchFamily="66" charset="0"/>
                <a:ea typeface="Arial Unicode MS" panose="020B0604020202020204" pitchFamily="34" charset="-128"/>
                <a:cs typeface="Arial Unicode MS" panose="020B0604020202020204" pitchFamily="34" charset="-128"/>
              </a:rPr>
              <a:t>Precursori del Culturalismo:</a:t>
            </a:r>
            <a:br>
              <a:rPr lang="it-IT" dirty="0">
                <a:latin typeface="Comic Sans MS" panose="030F0702030302020204" pitchFamily="66" charset="0"/>
                <a:ea typeface="Arial Unicode MS" panose="020B0604020202020204" pitchFamily="34" charset="-128"/>
                <a:cs typeface="Arial Unicode MS" panose="020B0604020202020204" pitchFamily="34" charset="-128"/>
              </a:rPr>
            </a:br>
            <a:r>
              <a:rPr lang="it-IT" dirty="0">
                <a:latin typeface="Comic Sans MS" panose="030F0702030302020204" pitchFamily="66" charset="0"/>
                <a:ea typeface="Arial Unicode MS" panose="020B0604020202020204" pitchFamily="34" charset="-128"/>
                <a:cs typeface="Arial Unicode MS" panose="020B0604020202020204" pitchFamily="34" charset="-128"/>
              </a:rPr>
              <a:t>La scuola storico-culturale</a:t>
            </a: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 name="Segnaposto contenuto 2"/>
          <p:cNvSpPr>
            <a:spLocks noGrp="1"/>
          </p:cNvSpPr>
          <p:nvPr>
            <p:ph idx="1"/>
          </p:nvPr>
        </p:nvSpPr>
        <p:spPr/>
        <p:txBody>
          <a:bodyPr>
            <a:normAutofit/>
          </a:bodyPr>
          <a:lstStyle/>
          <a:p>
            <a:pPr marL="0" indent="0" algn="just">
              <a:buNone/>
            </a:pPr>
            <a:r>
              <a:rPr lang="it-IT" dirty="0">
                <a:latin typeface="Arial Unicode MS" panose="020B0604020202020204" pitchFamily="34" charset="-128"/>
                <a:ea typeface="Arial Unicode MS" panose="020B0604020202020204" pitchFamily="34" charset="-128"/>
                <a:cs typeface="Arial Unicode MS" panose="020B0604020202020204" pitchFamily="34" charset="-128"/>
              </a:rPr>
              <a:t>«Il salto qualitativo che permette l’emersione e lo sviluppo dei processi psichici superiori è legato, secondo </a:t>
            </a:r>
            <a:r>
              <a:rPr lang="it-IT" dirty="0" err="1">
                <a:latin typeface="Arial Unicode MS" panose="020B0604020202020204" pitchFamily="34" charset="-128"/>
                <a:ea typeface="Arial Unicode MS" panose="020B0604020202020204" pitchFamily="34" charset="-128"/>
                <a:cs typeface="Arial Unicode MS" panose="020B0604020202020204" pitchFamily="34" charset="-128"/>
              </a:rPr>
              <a:t>Vygotskij</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 alla comparsa nell’uomo delle prime forme di </a:t>
            </a:r>
            <a:r>
              <a:rPr lang="it-IT" i="1" dirty="0">
                <a:latin typeface="Arial Unicode MS" panose="020B0604020202020204" pitchFamily="34" charset="-128"/>
                <a:ea typeface="Arial Unicode MS" panose="020B0604020202020204" pitchFamily="34" charset="-128"/>
                <a:cs typeface="Arial Unicode MS" panose="020B0604020202020204" pitchFamily="34" charset="-128"/>
              </a:rPr>
              <a:t>attività simbolica</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 A partire da queste, l’attività mentale si stacca dall’immediatezza stimolo-risposta e, attraverso la mediazione dei segni, stabilisce nuove forme di adattamento attivo alla realtà, modifica e </a:t>
            </a:r>
            <a:r>
              <a:rPr lang="it-IT" dirty="0" err="1">
                <a:latin typeface="Arial Unicode MS" panose="020B0604020202020204" pitchFamily="34" charset="-128"/>
                <a:ea typeface="Arial Unicode MS" panose="020B0604020202020204" pitchFamily="34" charset="-128"/>
                <a:cs typeface="Arial Unicode MS" panose="020B0604020202020204" pitchFamily="34" charset="-128"/>
              </a:rPr>
              <a:t>complessifica</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 l’organizzazione funzionale del cervello, produce un ulteriore arricchimento dell’intero sistema di segni. </a:t>
            </a:r>
          </a:p>
          <a:p>
            <a:pPr marL="0" indent="0" algn="just">
              <a:buNone/>
            </a:pP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ctr">
              <a:buNone/>
            </a:pP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a:p>
        </p:txBody>
      </p:sp>
      <p:sp>
        <p:nvSpPr>
          <p:cNvPr id="4" name="Segnaposto piè di pagina 3"/>
          <p:cNvSpPr>
            <a:spLocks noGrp="1"/>
          </p:cNvSpPr>
          <p:nvPr>
            <p:ph type="ftr" sz="quarter" idx="11"/>
          </p:nvPr>
        </p:nvSpPr>
        <p:spPr/>
        <p:txBody>
          <a:bodyPr/>
          <a:lstStyle/>
          <a:p>
            <a:endParaRPr lang="it-IT" dirty="0"/>
          </a:p>
        </p:txBody>
      </p:sp>
    </p:spTree>
    <p:extLst>
      <p:ext uri="{BB962C8B-B14F-4D97-AF65-F5344CB8AC3E}">
        <p14:creationId xmlns:p14="http://schemas.microsoft.com/office/powerpoint/2010/main" val="890718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latin typeface="Comic Sans MS" panose="030F0702030302020204" pitchFamily="66" charset="0"/>
                <a:ea typeface="Arial Unicode MS" panose="020B0604020202020204" pitchFamily="34" charset="-128"/>
                <a:cs typeface="Arial Unicode MS" panose="020B0604020202020204" pitchFamily="34" charset="-128"/>
              </a:rPr>
              <a:t>Precursori del Culturalismo:</a:t>
            </a:r>
            <a:br>
              <a:rPr lang="it-IT" dirty="0">
                <a:latin typeface="Comic Sans MS" panose="030F0702030302020204" pitchFamily="66" charset="0"/>
                <a:ea typeface="Arial Unicode MS" panose="020B0604020202020204" pitchFamily="34" charset="-128"/>
                <a:cs typeface="Arial Unicode MS" panose="020B0604020202020204" pitchFamily="34" charset="-128"/>
              </a:rPr>
            </a:br>
            <a:r>
              <a:rPr lang="it-IT" dirty="0">
                <a:latin typeface="Comic Sans MS" panose="030F0702030302020204" pitchFamily="66" charset="0"/>
                <a:ea typeface="Arial Unicode MS" panose="020B0604020202020204" pitchFamily="34" charset="-128"/>
                <a:cs typeface="Arial Unicode MS" panose="020B0604020202020204" pitchFamily="34" charset="-128"/>
              </a:rPr>
              <a:t>La scuola storico-culturale</a:t>
            </a: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 name="Segnaposto contenuto 2"/>
          <p:cNvSpPr>
            <a:spLocks noGrp="1"/>
          </p:cNvSpPr>
          <p:nvPr>
            <p:ph idx="1"/>
          </p:nvPr>
        </p:nvSpPr>
        <p:spPr/>
        <p:txBody>
          <a:bodyPr>
            <a:normAutofit fontScale="85000" lnSpcReduction="20000"/>
          </a:bodyPr>
          <a:lstStyle/>
          <a:p>
            <a:pPr marL="0" indent="0" algn="just">
              <a:buNone/>
            </a:pPr>
            <a:r>
              <a:rPr lang="it-IT" dirty="0">
                <a:latin typeface="Arial Unicode MS" panose="020B0604020202020204" pitchFamily="34" charset="-128"/>
                <a:ea typeface="Arial Unicode MS" panose="020B0604020202020204" pitchFamily="34" charset="-128"/>
                <a:cs typeface="Arial Unicode MS" panose="020B0604020202020204" pitchFamily="34" charset="-128"/>
              </a:rPr>
              <a:t>Lo sviluppo dei processi psichici superiori è dunque legato alla comparsa del linguaggio simbolico e, con esso, di nuove e specifiche forme di esperienza assenti nel mondo psichico dell’animale. Esse sono: </a:t>
            </a:r>
          </a:p>
          <a:p>
            <a:pPr marL="457200" indent="-457200" algn="just">
              <a:buAutoNum type="arabicPeriod"/>
            </a:pPr>
            <a:r>
              <a:rPr lang="it-IT" i="1" dirty="0">
                <a:latin typeface="Arial Unicode MS" panose="020B0604020202020204" pitchFamily="34" charset="-128"/>
                <a:ea typeface="Arial Unicode MS" panose="020B0604020202020204" pitchFamily="34" charset="-128"/>
                <a:cs typeface="Arial Unicode MS" panose="020B0604020202020204" pitchFamily="34" charset="-128"/>
              </a:rPr>
              <a:t>l’esperienza storica </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delle generazioni precedenti, acquisita attraverso la trasmissione culturale;</a:t>
            </a:r>
            <a:endParaRPr lang="it-IT" i="1"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457200" indent="-457200" algn="just">
              <a:buAutoNum type="arabicPeriod"/>
            </a:pPr>
            <a:r>
              <a:rPr lang="it-IT" i="1" dirty="0">
                <a:latin typeface="Arial Unicode MS" panose="020B0604020202020204" pitchFamily="34" charset="-128"/>
                <a:ea typeface="Arial Unicode MS" panose="020B0604020202020204" pitchFamily="34" charset="-128"/>
                <a:cs typeface="Arial Unicode MS" panose="020B0604020202020204" pitchFamily="34" charset="-128"/>
              </a:rPr>
              <a:t>l’esperienza sociale</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 che permette all’uomo di accedere e utilizzare le esperienze degli altri uomini; </a:t>
            </a:r>
            <a:endParaRPr lang="it-IT" i="1"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457200" indent="-457200" algn="just">
              <a:buFont typeface="Arial"/>
              <a:buAutoNum type="arabicPeriod"/>
            </a:pPr>
            <a:r>
              <a:rPr lang="it-IT" i="1" dirty="0">
                <a:latin typeface="Arial Unicode MS" panose="020B0604020202020204" pitchFamily="34" charset="-128"/>
                <a:ea typeface="Arial Unicode MS" panose="020B0604020202020204" pitchFamily="34" charset="-128"/>
                <a:cs typeface="Arial Unicode MS" panose="020B0604020202020204" pitchFamily="34" charset="-128"/>
              </a:rPr>
              <a:t>l’esperienza duplicata</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 che permette all’uomo di connettere l’esperienza legata alle azioni concrete con l’esperienza della loro rappresentazione mentale», </a:t>
            </a:r>
            <a:r>
              <a:rPr lang="it-IT" cap="small" dirty="0">
                <a:latin typeface="Arial Unicode MS" panose="020B0604020202020204" pitchFamily="34" charset="-128"/>
                <a:ea typeface="Arial Unicode MS" panose="020B0604020202020204" pitchFamily="34" charset="-128"/>
                <a:cs typeface="Arial Unicode MS" panose="020B0604020202020204" pitchFamily="34" charset="-128"/>
              </a:rPr>
              <a:t>f. </a:t>
            </a:r>
            <a:r>
              <a:rPr lang="it-IT" cap="small" dirty="0" err="1">
                <a:latin typeface="Arial Unicode MS" panose="020B0604020202020204" pitchFamily="34" charset="-128"/>
                <a:ea typeface="Arial Unicode MS" panose="020B0604020202020204" pitchFamily="34" charset="-128"/>
                <a:cs typeface="Arial Unicode MS" panose="020B0604020202020204" pitchFamily="34" charset="-128"/>
              </a:rPr>
              <a:t>frabboni</a:t>
            </a:r>
            <a:r>
              <a:rPr lang="it-IT" cap="small" dirty="0">
                <a:latin typeface="Arial Unicode MS" panose="020B0604020202020204" pitchFamily="34" charset="-128"/>
                <a:ea typeface="Arial Unicode MS" panose="020B0604020202020204" pitchFamily="34" charset="-128"/>
                <a:cs typeface="Arial Unicode MS" panose="020B0604020202020204" pitchFamily="34" charset="-128"/>
              </a:rPr>
              <a:t>- f. pinto minerva</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it-IT" i="1" dirty="0">
                <a:latin typeface="Arial Unicode MS" panose="020B0604020202020204" pitchFamily="34" charset="-128"/>
                <a:ea typeface="Arial Unicode MS" panose="020B0604020202020204" pitchFamily="34" charset="-128"/>
                <a:cs typeface="Arial Unicode MS" panose="020B0604020202020204" pitchFamily="34" charset="-128"/>
              </a:rPr>
              <a:t>Manuale di pedagogia e didattica </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 Laterza, Roma-Bari 2018, 306-307.</a:t>
            </a:r>
          </a:p>
          <a:p>
            <a:pPr marL="457200" indent="-457200" algn="just">
              <a:buAutoNum type="arabicPeriod"/>
            </a:pP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ctr">
              <a:buNone/>
            </a:pP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a:p>
        </p:txBody>
      </p:sp>
      <p:sp>
        <p:nvSpPr>
          <p:cNvPr id="4" name="Segnaposto piè di pagina 3"/>
          <p:cNvSpPr>
            <a:spLocks noGrp="1"/>
          </p:cNvSpPr>
          <p:nvPr>
            <p:ph type="ftr" sz="quarter" idx="11"/>
          </p:nvPr>
        </p:nvSpPr>
        <p:spPr/>
        <p:txBody>
          <a:bodyPr/>
          <a:lstStyle/>
          <a:p>
            <a:endParaRPr lang="it-IT" dirty="0"/>
          </a:p>
        </p:txBody>
      </p:sp>
    </p:spTree>
    <p:extLst>
      <p:ext uri="{BB962C8B-B14F-4D97-AF65-F5344CB8AC3E}">
        <p14:creationId xmlns:p14="http://schemas.microsoft.com/office/powerpoint/2010/main" val="794979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latin typeface="Comic Sans MS" panose="030F0702030302020204" pitchFamily="66" charset="0"/>
                <a:ea typeface="Arial Unicode MS" panose="020B0604020202020204" pitchFamily="34" charset="-128"/>
                <a:cs typeface="Arial Unicode MS" panose="020B0604020202020204" pitchFamily="34" charset="-128"/>
              </a:rPr>
              <a:t>Precursori del Culturalismo:</a:t>
            </a:r>
            <a:br>
              <a:rPr lang="it-IT" dirty="0">
                <a:latin typeface="Comic Sans MS" panose="030F0702030302020204" pitchFamily="66" charset="0"/>
                <a:ea typeface="Arial Unicode MS" panose="020B0604020202020204" pitchFamily="34" charset="-128"/>
                <a:cs typeface="Arial Unicode MS" panose="020B0604020202020204" pitchFamily="34" charset="-128"/>
              </a:rPr>
            </a:br>
            <a:r>
              <a:rPr lang="it-IT" dirty="0">
                <a:latin typeface="Comic Sans MS" panose="030F0702030302020204" pitchFamily="66" charset="0"/>
                <a:ea typeface="Arial Unicode MS" panose="020B0604020202020204" pitchFamily="34" charset="-128"/>
                <a:cs typeface="Arial Unicode MS" panose="020B0604020202020204" pitchFamily="34" charset="-128"/>
              </a:rPr>
              <a:t>La scuola storico-culturale</a:t>
            </a: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 name="Segnaposto contenuto 2"/>
          <p:cNvSpPr>
            <a:spLocks noGrp="1"/>
          </p:cNvSpPr>
          <p:nvPr>
            <p:ph idx="1"/>
          </p:nvPr>
        </p:nvSpPr>
        <p:spPr/>
        <p:txBody>
          <a:bodyPr>
            <a:normAutofit fontScale="92500" lnSpcReduction="20000"/>
          </a:bodyPr>
          <a:lstStyle/>
          <a:p>
            <a:pPr marL="0" indent="0" algn="just">
              <a:buNone/>
            </a:pPr>
            <a:r>
              <a:rPr lang="it-IT" dirty="0">
                <a:latin typeface="Arial Unicode MS" panose="020B0604020202020204" pitchFamily="34" charset="-128"/>
                <a:ea typeface="Arial Unicode MS" panose="020B0604020202020204" pitchFamily="34" charset="-128"/>
                <a:cs typeface="Arial Unicode MS" panose="020B0604020202020204" pitchFamily="34" charset="-128"/>
              </a:rPr>
              <a:t>Il secondo testo importante di </a:t>
            </a:r>
            <a:r>
              <a:rPr lang="it-IT" dirty="0" err="1">
                <a:latin typeface="Arial Unicode MS" panose="020B0604020202020204" pitchFamily="34" charset="-128"/>
                <a:ea typeface="Arial Unicode MS" panose="020B0604020202020204" pitchFamily="34" charset="-128"/>
                <a:cs typeface="Arial Unicode MS" panose="020B0604020202020204" pitchFamily="34" charset="-128"/>
              </a:rPr>
              <a:t>Lev</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 S. </a:t>
            </a:r>
            <a:r>
              <a:rPr lang="it-IT" dirty="0" err="1">
                <a:latin typeface="Arial Unicode MS" panose="020B0604020202020204" pitchFamily="34" charset="-128"/>
                <a:ea typeface="Arial Unicode MS" panose="020B0604020202020204" pitchFamily="34" charset="-128"/>
                <a:cs typeface="Arial Unicode MS" panose="020B0604020202020204" pitchFamily="34" charset="-128"/>
              </a:rPr>
              <a:t>Vygotskij</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 è: </a:t>
            </a:r>
            <a:endParaRPr lang="it-IT" i="1"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r>
              <a:rPr lang="it-IT" i="1" dirty="0">
                <a:latin typeface="Arial Unicode MS" panose="020B0604020202020204" pitchFamily="34" charset="-128"/>
                <a:ea typeface="Arial Unicode MS" panose="020B0604020202020204" pitchFamily="34" charset="-128"/>
                <a:cs typeface="Arial Unicode MS" panose="020B0604020202020204" pitchFamily="34" charset="-128"/>
              </a:rPr>
              <a:t>-Pensiero e linguaggio </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(1934) </a:t>
            </a:r>
          </a:p>
          <a:p>
            <a:pPr marL="0" indent="0" algn="just">
              <a:buNone/>
            </a:pPr>
            <a:r>
              <a:rPr lang="it-IT" dirty="0">
                <a:latin typeface="Arial Unicode MS" panose="020B0604020202020204" pitchFamily="34" charset="-128"/>
                <a:ea typeface="Arial Unicode MS" panose="020B0604020202020204" pitchFamily="34" charset="-128"/>
                <a:cs typeface="Arial Unicode MS" panose="020B0604020202020204" pitchFamily="34" charset="-128"/>
              </a:rPr>
              <a:t>«Per la teoria storico-culturale, lo sviluppo di funzioni complesse come il linguaggio ha come condizione necessaria l’interazione dell’individuo con l’ambiente sociale. La struttura del linguaggio è innata, ma la concreta prestazione linguistica, la lingua che un individuo parla è determinata dall’ambiente sociale e culturale in cui l’individuo nasce e cresce. Quanto è appreso in tale ambiente viene progressivamente interiorizzato e costituisce le regole, le strategie e i contenuti dell’attività psichica», </a:t>
            </a:r>
            <a:r>
              <a:rPr lang="it-IT" cap="small" dirty="0">
                <a:latin typeface="Arial Unicode MS" panose="020B0604020202020204" pitchFamily="34" charset="-128"/>
                <a:ea typeface="Arial Unicode MS" panose="020B0604020202020204" pitchFamily="34" charset="-128"/>
                <a:cs typeface="Arial Unicode MS" panose="020B0604020202020204" pitchFamily="34" charset="-128"/>
              </a:rPr>
              <a:t>P. </a:t>
            </a:r>
            <a:r>
              <a:rPr lang="it-IT" cap="small" dirty="0" err="1">
                <a:latin typeface="Arial Unicode MS" panose="020B0604020202020204" pitchFamily="34" charset="-128"/>
                <a:ea typeface="Arial Unicode MS" panose="020B0604020202020204" pitchFamily="34" charset="-128"/>
                <a:cs typeface="Arial Unicode MS" panose="020B0604020202020204" pitchFamily="34" charset="-128"/>
              </a:rPr>
              <a:t>Legrenzi</a:t>
            </a:r>
            <a:r>
              <a:rPr lang="it-IT" cap="small"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it-IT" cap="small" dirty="0" err="1">
                <a:latin typeface="Arial Unicode MS" panose="020B0604020202020204" pitchFamily="34" charset="-128"/>
                <a:ea typeface="Arial Unicode MS" panose="020B0604020202020204" pitchFamily="34" charset="-128"/>
                <a:cs typeface="Arial Unicode MS" panose="020B0604020202020204" pitchFamily="34" charset="-128"/>
              </a:rPr>
              <a:t>cur</a:t>
            </a:r>
            <a:r>
              <a:rPr lang="it-IT" cap="small" dirty="0">
                <a:latin typeface="Arial Unicode MS" panose="020B0604020202020204" pitchFamily="34" charset="-128"/>
                <a:ea typeface="Arial Unicode MS" panose="020B0604020202020204" pitchFamily="34" charset="-128"/>
                <a:cs typeface="Arial Unicode MS" panose="020B0604020202020204" pitchFamily="34" charset="-128"/>
              </a:rPr>
              <a:t>.)</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it-IT" i="1" dirty="0">
                <a:latin typeface="Arial Unicode MS" panose="020B0604020202020204" pitchFamily="34" charset="-128"/>
                <a:ea typeface="Arial Unicode MS" panose="020B0604020202020204" pitchFamily="34" charset="-128"/>
                <a:cs typeface="Arial Unicode MS" panose="020B0604020202020204" pitchFamily="34" charset="-128"/>
              </a:rPr>
              <a:t>Storia della psicologia</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 Il Mulino, Bologna 2012, 102.</a:t>
            </a:r>
          </a:p>
          <a:p>
            <a:pPr marL="457200" indent="-457200" algn="just">
              <a:buAutoNum type="arabicPeriod"/>
            </a:pP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ctr">
              <a:buNone/>
            </a:pP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a:p>
        </p:txBody>
      </p:sp>
      <p:sp>
        <p:nvSpPr>
          <p:cNvPr id="4" name="Segnaposto piè di pagina 3"/>
          <p:cNvSpPr>
            <a:spLocks noGrp="1"/>
          </p:cNvSpPr>
          <p:nvPr>
            <p:ph type="ftr" sz="quarter" idx="11"/>
          </p:nvPr>
        </p:nvSpPr>
        <p:spPr/>
        <p:txBody>
          <a:bodyPr/>
          <a:lstStyle/>
          <a:p>
            <a:endParaRPr lang="it-IT" dirty="0"/>
          </a:p>
        </p:txBody>
      </p:sp>
    </p:spTree>
    <p:extLst>
      <p:ext uri="{BB962C8B-B14F-4D97-AF65-F5344CB8AC3E}">
        <p14:creationId xmlns:p14="http://schemas.microsoft.com/office/powerpoint/2010/main" val="3499389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a:latin typeface="Comic Sans MS" panose="030F0702030302020204" pitchFamily="66" charset="0"/>
                <a:ea typeface="Arial Unicode MS" panose="020B0604020202020204" pitchFamily="34" charset="-128"/>
                <a:cs typeface="Arial Unicode MS" panose="020B0604020202020204" pitchFamily="34" charset="-128"/>
              </a:rPr>
              <a:t>Principi del Culturalismo</a:t>
            </a:r>
            <a:endParaRPr lang="it-IT" i="1"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 name="Segnaposto contenuto 2"/>
          <p:cNvSpPr>
            <a:spLocks noGrp="1"/>
          </p:cNvSpPr>
          <p:nvPr>
            <p:ph idx="1"/>
          </p:nvPr>
        </p:nvSpPr>
        <p:spPr/>
        <p:txBody>
          <a:bodyPr>
            <a:normAutofit fontScale="92500"/>
          </a:bodyPr>
          <a:lstStyle/>
          <a:p>
            <a:pPr marL="0" indent="0" algn="just">
              <a:buNone/>
            </a:pPr>
            <a:r>
              <a:rPr lang="it-IT" dirty="0">
                <a:latin typeface="Arial Unicode MS" panose="020B0604020202020204" pitchFamily="34" charset="-128"/>
                <a:ea typeface="Arial Unicode MS" panose="020B0604020202020204" pitchFamily="34" charset="-128"/>
                <a:cs typeface="Arial Unicode MS" panose="020B0604020202020204" pitchFamily="34" charset="-128"/>
              </a:rPr>
              <a:t>Il Culturalismo focalizza la sua attenzione sulla cultura appresa all’interno delle relazioni sociali. «La funzione giocata dalla dimensione culturale sia nello sviluppo cognitivo individuale, sia nei processi di apprendimento e costruzione della conoscenza in cui il soggetto è implicato è quello di fare significato cioè di attribuire significato alle cose in situazioni diverse e in occasioni concrete […] è questa collocazione culturale dei significati che ne garantisce la negoziabilità e, in ultima analisi, la comunicabilità», </a:t>
            </a:r>
            <a:r>
              <a:rPr lang="it-IT" cap="small" dirty="0">
                <a:latin typeface="Arial Unicode MS" panose="020B0604020202020204" pitchFamily="34" charset="-128"/>
                <a:ea typeface="Arial Unicode MS" panose="020B0604020202020204" pitchFamily="34" charset="-128"/>
                <a:cs typeface="Arial Unicode MS" panose="020B0604020202020204" pitchFamily="34" charset="-128"/>
              </a:rPr>
              <a:t>f. </a:t>
            </a:r>
            <a:r>
              <a:rPr lang="it-IT" cap="small" dirty="0" err="1">
                <a:latin typeface="Arial Unicode MS" panose="020B0604020202020204" pitchFamily="34" charset="-128"/>
                <a:ea typeface="Arial Unicode MS" panose="020B0604020202020204" pitchFamily="34" charset="-128"/>
                <a:cs typeface="Arial Unicode MS" panose="020B0604020202020204" pitchFamily="34" charset="-128"/>
              </a:rPr>
              <a:t>santoianni</a:t>
            </a:r>
            <a:r>
              <a:rPr lang="it-IT" cap="small" dirty="0">
                <a:latin typeface="Arial Unicode MS" panose="020B0604020202020204" pitchFamily="34" charset="-128"/>
                <a:ea typeface="Arial Unicode MS" panose="020B0604020202020204" pitchFamily="34" charset="-128"/>
                <a:cs typeface="Arial Unicode MS" panose="020B0604020202020204" pitchFamily="34" charset="-128"/>
              </a:rPr>
              <a:t>- m. striano</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it-IT" i="1" dirty="0">
                <a:latin typeface="Arial Unicode MS" panose="020B0604020202020204" pitchFamily="34" charset="-128"/>
                <a:ea typeface="Arial Unicode MS" panose="020B0604020202020204" pitchFamily="34" charset="-128"/>
                <a:cs typeface="Arial Unicode MS" panose="020B0604020202020204" pitchFamily="34" charset="-128"/>
              </a:rPr>
              <a:t>Modelli teorici e metodologici dell’apprendimento</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 Laterza, Roma-Bari 2003, 96.</a:t>
            </a:r>
          </a:p>
          <a:p>
            <a:pPr marL="457200" indent="-457200" algn="just">
              <a:buAutoNum type="arabicParenR"/>
            </a:pP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4" name="Segnaposto piè di pagina 3"/>
          <p:cNvSpPr>
            <a:spLocks noGrp="1"/>
          </p:cNvSpPr>
          <p:nvPr>
            <p:ph type="ftr" sz="quarter" idx="11"/>
          </p:nvPr>
        </p:nvSpPr>
        <p:spPr/>
        <p:txBody>
          <a:bodyPr/>
          <a:lstStyle/>
          <a:p>
            <a:endParaRPr lang="it-IT" dirty="0"/>
          </a:p>
        </p:txBody>
      </p:sp>
    </p:spTree>
    <p:extLst>
      <p:ext uri="{BB962C8B-B14F-4D97-AF65-F5344CB8AC3E}">
        <p14:creationId xmlns:p14="http://schemas.microsoft.com/office/powerpoint/2010/main" val="4216821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a:latin typeface="Comic Sans MS" panose="030F0702030302020204" pitchFamily="66" charset="0"/>
                <a:ea typeface="Arial Unicode MS" panose="020B0604020202020204" pitchFamily="34" charset="-128"/>
                <a:cs typeface="Arial Unicode MS" panose="020B0604020202020204" pitchFamily="34" charset="-128"/>
              </a:rPr>
              <a:t>Principi del Culturalismo</a:t>
            </a:r>
            <a:endParaRPr lang="it-IT" i="1"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 name="Segnaposto contenuto 2"/>
          <p:cNvSpPr>
            <a:spLocks noGrp="1"/>
          </p:cNvSpPr>
          <p:nvPr>
            <p:ph idx="1"/>
          </p:nvPr>
        </p:nvSpPr>
        <p:spPr/>
        <p:txBody>
          <a:bodyPr>
            <a:normAutofit fontScale="92500" lnSpcReduction="20000"/>
          </a:bodyPr>
          <a:lstStyle/>
          <a:p>
            <a:pPr marL="0" indent="0" algn="just">
              <a:buNone/>
            </a:pPr>
            <a:r>
              <a:rPr lang="it-IT" dirty="0">
                <a:latin typeface="Arial Unicode MS" panose="020B0604020202020204" pitchFamily="34" charset="-128"/>
                <a:ea typeface="Arial Unicode MS" panose="020B0604020202020204" pitchFamily="34" charset="-128"/>
                <a:cs typeface="Arial Unicode MS" panose="020B0604020202020204" pitchFamily="34" charset="-128"/>
              </a:rPr>
              <a:t>La cultura quindi permette ad ogni uomo di dare un senso alla realtà che vive, di accrescere le proprie competenze attraverso l’utilizzo di strumenti che potenziano le capacità motorie, cognitive e comunicative. </a:t>
            </a:r>
          </a:p>
          <a:p>
            <a:pPr marL="0" indent="0" algn="just">
              <a:buNone/>
            </a:pPr>
            <a:r>
              <a:rPr lang="it-IT" dirty="0">
                <a:latin typeface="Arial Unicode MS" panose="020B0604020202020204" pitchFamily="34" charset="-128"/>
                <a:ea typeface="Arial Unicode MS" panose="020B0604020202020204" pitchFamily="34" charset="-128"/>
                <a:cs typeface="Arial Unicode MS" panose="020B0604020202020204" pitchFamily="34" charset="-128"/>
              </a:rPr>
              <a:t>La cultura  quindi:</a:t>
            </a:r>
          </a:p>
          <a:p>
            <a:pPr marL="0" indent="0" algn="just">
              <a:buNone/>
            </a:pPr>
            <a:r>
              <a:rPr lang="it-IT" dirty="0">
                <a:latin typeface="Arial Unicode MS" panose="020B0604020202020204" pitchFamily="34" charset="-128"/>
                <a:ea typeface="Arial Unicode MS" panose="020B0604020202020204" pitchFamily="34" charset="-128"/>
                <a:cs typeface="Arial Unicode MS" panose="020B0604020202020204" pitchFamily="34" charset="-128"/>
              </a:rPr>
              <a:t>-è situata nelle risorse presenti nella realtà in cui la persona vive;</a:t>
            </a:r>
          </a:p>
          <a:p>
            <a:pPr marL="0" indent="0" algn="just">
              <a:buNone/>
            </a:pPr>
            <a:r>
              <a:rPr lang="it-IT" dirty="0">
                <a:latin typeface="Arial Unicode MS" panose="020B0604020202020204" pitchFamily="34" charset="-128"/>
                <a:ea typeface="Arial Unicode MS" panose="020B0604020202020204" pitchFamily="34" charset="-128"/>
                <a:cs typeface="Arial Unicode MS" panose="020B0604020202020204" pitchFamily="34" charset="-128"/>
              </a:rPr>
              <a:t>-ha un carattere costruttivo e collaborativo in quanto non viene solo passivamente ricevuta ma viene incessantemente elaborata;</a:t>
            </a:r>
          </a:p>
          <a:p>
            <a:pPr marL="0" indent="0" algn="just">
              <a:buNone/>
            </a:pPr>
            <a:r>
              <a:rPr lang="it-IT" dirty="0">
                <a:latin typeface="Arial Unicode MS" panose="020B0604020202020204" pitchFamily="34" charset="-128"/>
                <a:ea typeface="Arial Unicode MS" panose="020B0604020202020204" pitchFamily="34" charset="-128"/>
                <a:cs typeface="Arial Unicode MS" panose="020B0604020202020204" pitchFamily="34" charset="-128"/>
              </a:rPr>
              <a:t>-ha un valore intersoggettivo in quanto permette la comunicazione tra le persone e una loro comprensione efficace. </a:t>
            </a:r>
          </a:p>
          <a:p>
            <a:pPr marL="457200" indent="-457200" algn="just">
              <a:buAutoNum type="arabicParenR"/>
            </a:pP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4" name="Segnaposto piè di pagina 3"/>
          <p:cNvSpPr>
            <a:spLocks noGrp="1"/>
          </p:cNvSpPr>
          <p:nvPr>
            <p:ph type="ftr" sz="quarter" idx="11"/>
          </p:nvPr>
        </p:nvSpPr>
        <p:spPr/>
        <p:txBody>
          <a:bodyPr/>
          <a:lstStyle/>
          <a:p>
            <a:endParaRPr lang="it-IT" dirty="0"/>
          </a:p>
        </p:txBody>
      </p:sp>
    </p:spTree>
    <p:extLst>
      <p:ext uri="{BB962C8B-B14F-4D97-AF65-F5344CB8AC3E}">
        <p14:creationId xmlns:p14="http://schemas.microsoft.com/office/powerpoint/2010/main" val="3488721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latin typeface="Comic Sans MS" panose="030F0702030302020204" pitchFamily="66" charset="0"/>
                <a:ea typeface="Arial Unicode MS" panose="020B0604020202020204" pitchFamily="34" charset="-128"/>
                <a:cs typeface="Arial Unicode MS" panose="020B0604020202020204" pitchFamily="34" charset="-128"/>
              </a:rPr>
              <a:t>Applicazione pedagogica del Culturalismo</a:t>
            </a: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 name="Segnaposto contenuto 2"/>
          <p:cNvSpPr>
            <a:spLocks noGrp="1"/>
          </p:cNvSpPr>
          <p:nvPr>
            <p:ph idx="1"/>
          </p:nvPr>
        </p:nvSpPr>
        <p:spPr/>
        <p:txBody>
          <a:bodyPr>
            <a:normAutofit/>
          </a:bodyPr>
          <a:lstStyle/>
          <a:p>
            <a:pPr marL="0" indent="0" algn="ctr">
              <a:buNone/>
            </a:pPr>
            <a:r>
              <a:rPr lang="it-IT" sz="3200" dirty="0">
                <a:latin typeface="Arial Unicode MS" panose="020B0604020202020204" pitchFamily="34" charset="-128"/>
                <a:ea typeface="Arial Unicode MS" panose="020B0604020202020204" pitchFamily="34" charset="-128"/>
                <a:cs typeface="Arial Unicode MS" panose="020B0604020202020204" pitchFamily="34" charset="-128"/>
              </a:rPr>
              <a:t>La ricaduta pedagogica del Culturalismo</a:t>
            </a:r>
          </a:p>
          <a:p>
            <a:pPr marL="0" indent="0" algn="ctr">
              <a:buNone/>
            </a:pPr>
            <a:r>
              <a:rPr lang="it-IT" sz="3200" dirty="0">
                <a:latin typeface="Arial Unicode MS" panose="020B0604020202020204" pitchFamily="34" charset="-128"/>
                <a:ea typeface="Arial Unicode MS" panose="020B0604020202020204" pitchFamily="34" charset="-128"/>
                <a:cs typeface="Arial Unicode MS" panose="020B0604020202020204" pitchFamily="34" charset="-128"/>
              </a:rPr>
              <a:t>prende il nome di </a:t>
            </a:r>
          </a:p>
          <a:p>
            <a:pPr marL="0" indent="0" algn="ctr">
              <a:buNone/>
            </a:pPr>
            <a:r>
              <a:rPr lang="it-IT" sz="4000" b="1" u="sng" dirty="0">
                <a:latin typeface="Arial Unicode MS" panose="020B0604020202020204" pitchFamily="34" charset="-128"/>
                <a:ea typeface="Arial Unicode MS" panose="020B0604020202020204" pitchFamily="34" charset="-128"/>
                <a:cs typeface="Arial Unicode MS" panose="020B0604020202020204" pitchFamily="34" charset="-128"/>
              </a:rPr>
              <a:t>Modello Culturalista</a:t>
            </a:r>
          </a:p>
          <a:p>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a:p>
        </p:txBody>
      </p:sp>
      <p:sp>
        <p:nvSpPr>
          <p:cNvPr id="4" name="Segnaposto piè di pagina 3"/>
          <p:cNvSpPr>
            <a:spLocks noGrp="1"/>
          </p:cNvSpPr>
          <p:nvPr>
            <p:ph type="ftr" sz="quarter" idx="11"/>
          </p:nvPr>
        </p:nvSpPr>
        <p:spPr/>
        <p:txBody>
          <a:bodyPr/>
          <a:lstStyle/>
          <a:p>
            <a:endParaRPr lang="it-IT" dirty="0"/>
          </a:p>
        </p:txBody>
      </p:sp>
    </p:spTree>
    <p:extLst>
      <p:ext uri="{BB962C8B-B14F-4D97-AF65-F5344CB8AC3E}">
        <p14:creationId xmlns:p14="http://schemas.microsoft.com/office/powerpoint/2010/main" val="574929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latin typeface="Comic Sans MS" panose="030F0702030302020204" pitchFamily="66" charset="0"/>
                <a:ea typeface="Arial Unicode MS" panose="020B0604020202020204" pitchFamily="34" charset="-128"/>
                <a:cs typeface="Arial Unicode MS" panose="020B0604020202020204" pitchFamily="34" charset="-128"/>
              </a:rPr>
              <a:t>Caratteristiche del </a:t>
            </a:r>
            <a:br>
              <a:rPr lang="it-IT" dirty="0">
                <a:latin typeface="Comic Sans MS" panose="030F0702030302020204" pitchFamily="66" charset="0"/>
                <a:ea typeface="Arial Unicode MS" panose="020B0604020202020204" pitchFamily="34" charset="-128"/>
                <a:cs typeface="Arial Unicode MS" panose="020B0604020202020204" pitchFamily="34" charset="-128"/>
              </a:rPr>
            </a:br>
            <a:r>
              <a:rPr lang="it-IT" dirty="0">
                <a:latin typeface="Comic Sans MS" panose="030F0702030302020204" pitchFamily="66" charset="0"/>
                <a:ea typeface="Arial Unicode MS" panose="020B0604020202020204" pitchFamily="34" charset="-128"/>
                <a:cs typeface="Arial Unicode MS" panose="020B0604020202020204" pitchFamily="34" charset="-128"/>
              </a:rPr>
              <a:t>Modello Culturalista</a:t>
            </a: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 name="Segnaposto contenuto 2"/>
          <p:cNvSpPr>
            <a:spLocks noGrp="1"/>
          </p:cNvSpPr>
          <p:nvPr>
            <p:ph idx="1"/>
          </p:nvPr>
        </p:nvSpPr>
        <p:spPr/>
        <p:txBody>
          <a:bodyPr>
            <a:normAutofit fontScale="92500" lnSpcReduction="10000"/>
          </a:bodyPr>
          <a:lstStyle/>
          <a:p>
            <a:pPr marL="0" indent="0" algn="just">
              <a:buNone/>
            </a:pPr>
            <a:r>
              <a:rPr lang="it-IT" sz="2000" dirty="0">
                <a:latin typeface="Arial Unicode MS" panose="020B0604020202020204" pitchFamily="34" charset="-128"/>
                <a:ea typeface="Arial Unicode MS" panose="020B0604020202020204" pitchFamily="34" charset="-128"/>
                <a:cs typeface="Arial Unicode MS" panose="020B0604020202020204" pitchFamily="34" charset="-128"/>
              </a:rPr>
              <a:t>Il Culturalismo è figlio del Costruttivismo e quindi condivide in toto i principi del modello costruttivista.</a:t>
            </a:r>
          </a:p>
          <a:p>
            <a:pPr marL="0" indent="0" algn="just">
              <a:buNone/>
            </a:pPr>
            <a:r>
              <a:rPr lang="it-IT" sz="2000" dirty="0">
                <a:latin typeface="Arial Unicode MS" panose="020B0604020202020204" pitchFamily="34" charset="-128"/>
                <a:ea typeface="Arial Unicode MS" panose="020B0604020202020204" pitchFamily="34" charset="-128"/>
                <a:cs typeface="Arial Unicode MS" panose="020B0604020202020204" pitchFamily="34" charset="-128"/>
              </a:rPr>
              <a:t>-Il processo di insegnamento parte quindi dalla considerazione che ogni alunno, all’ingresso a scuola, possiede delle ipotesi del mondo. </a:t>
            </a:r>
          </a:p>
          <a:p>
            <a:pPr marL="0" indent="0" algn="just">
              <a:buNone/>
            </a:pPr>
            <a:r>
              <a:rPr lang="it-IT" sz="2000" dirty="0">
                <a:latin typeface="Arial Unicode MS" panose="020B0604020202020204" pitchFamily="34" charset="-128"/>
                <a:ea typeface="Arial Unicode MS" panose="020B0604020202020204" pitchFamily="34" charset="-128"/>
                <a:cs typeface="Arial Unicode MS" panose="020B0604020202020204" pitchFamily="34" charset="-128"/>
              </a:rPr>
              <a:t>-Il processo di apprendimento consiste nella decostruzione delle ipotesi del mondo, poco viabili, che il soggetto possiede  e nella costruzione di nuove ipotesi della realtà che gli garantiscano un migliore adattamento. </a:t>
            </a:r>
          </a:p>
          <a:p>
            <a:pPr marL="0" indent="0" algn="just">
              <a:buNone/>
            </a:pPr>
            <a:r>
              <a:rPr lang="it-IT" sz="2000" dirty="0">
                <a:latin typeface="Arial Unicode MS" panose="020B0604020202020204" pitchFamily="34" charset="-128"/>
                <a:ea typeface="Arial Unicode MS" panose="020B0604020202020204" pitchFamily="34" charset="-128"/>
                <a:cs typeface="Arial Unicode MS" panose="020B0604020202020204" pitchFamily="34" charset="-128"/>
              </a:rPr>
              <a:t>-Il processo di insegnamento deve creare situazioni di </a:t>
            </a:r>
            <a:r>
              <a:rPr lang="it-IT" sz="2000" i="1" dirty="0">
                <a:latin typeface="Arial Unicode MS" panose="020B0604020202020204" pitchFamily="34" charset="-128"/>
                <a:ea typeface="Arial Unicode MS" panose="020B0604020202020204" pitchFamily="34" charset="-128"/>
                <a:cs typeface="Arial Unicode MS" panose="020B0604020202020204" pitchFamily="34" charset="-128"/>
              </a:rPr>
              <a:t>messa alla prova </a:t>
            </a:r>
            <a:r>
              <a:rPr lang="it-IT" sz="2000" dirty="0">
                <a:latin typeface="Arial Unicode MS" panose="020B0604020202020204" pitchFamily="34" charset="-128"/>
                <a:ea typeface="Arial Unicode MS" panose="020B0604020202020204" pitchFamily="34" charset="-128"/>
                <a:cs typeface="Arial Unicode MS" panose="020B0604020202020204" pitchFamily="34" charset="-128"/>
              </a:rPr>
              <a:t>delle ipotesi del mondo di cui sono portatori gli alunni e, dopo questa fase di messa alla prova, può indicare le discipline come ipotesi del mondo viabili e adattive.</a:t>
            </a:r>
          </a:p>
          <a:p>
            <a:pPr marL="0" indent="0" algn="just">
              <a:buNone/>
            </a:pPr>
            <a:endParaRPr lang="it-IT" sz="200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ctr">
              <a:buNone/>
            </a:pPr>
            <a:endParaRPr lang="it-IT" sz="2000"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ctr">
              <a:buNone/>
            </a:pPr>
            <a:endParaRPr lang="it-IT" sz="2000" dirty="0">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endParaRPr lang="it-IT" sz="2000" dirty="0">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a:p>
        </p:txBody>
      </p:sp>
      <p:sp>
        <p:nvSpPr>
          <p:cNvPr id="4" name="Segnaposto piè di pagina 3"/>
          <p:cNvSpPr>
            <a:spLocks noGrp="1"/>
          </p:cNvSpPr>
          <p:nvPr>
            <p:ph type="ftr" sz="quarter" idx="11"/>
          </p:nvPr>
        </p:nvSpPr>
        <p:spPr/>
        <p:txBody>
          <a:bodyPr/>
          <a:lstStyle/>
          <a:p>
            <a:endParaRPr lang="it-IT" dirty="0"/>
          </a:p>
        </p:txBody>
      </p:sp>
    </p:spTree>
    <p:extLst>
      <p:ext uri="{BB962C8B-B14F-4D97-AF65-F5344CB8AC3E}">
        <p14:creationId xmlns:p14="http://schemas.microsoft.com/office/powerpoint/2010/main" val="516536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latin typeface="Comic Sans MS" panose="030F0702030302020204" pitchFamily="66" charset="0"/>
                <a:ea typeface="Arial Unicode MS" panose="020B0604020202020204" pitchFamily="34" charset="-128"/>
                <a:cs typeface="Arial Unicode MS" panose="020B0604020202020204" pitchFamily="34" charset="-128"/>
              </a:rPr>
              <a:t>Caratteristiche del </a:t>
            </a:r>
            <a:br>
              <a:rPr lang="it-IT" dirty="0">
                <a:latin typeface="Comic Sans MS" panose="030F0702030302020204" pitchFamily="66" charset="0"/>
                <a:ea typeface="Arial Unicode MS" panose="020B0604020202020204" pitchFamily="34" charset="-128"/>
                <a:cs typeface="Arial Unicode MS" panose="020B0604020202020204" pitchFamily="34" charset="-128"/>
              </a:rPr>
            </a:br>
            <a:r>
              <a:rPr lang="it-IT" dirty="0">
                <a:latin typeface="Comic Sans MS" panose="030F0702030302020204" pitchFamily="66" charset="0"/>
                <a:ea typeface="Arial Unicode MS" panose="020B0604020202020204" pitchFamily="34" charset="-128"/>
                <a:cs typeface="Arial Unicode MS" panose="020B0604020202020204" pitchFamily="34" charset="-128"/>
              </a:rPr>
              <a:t>Modello Culturalista </a:t>
            </a: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 name="Segnaposto contenuto 2"/>
          <p:cNvSpPr>
            <a:spLocks noGrp="1"/>
          </p:cNvSpPr>
          <p:nvPr>
            <p:ph idx="1"/>
          </p:nvPr>
        </p:nvSpPr>
        <p:spPr/>
        <p:txBody>
          <a:bodyPr>
            <a:normAutofit fontScale="85000" lnSpcReduction="10000"/>
          </a:bodyPr>
          <a:lstStyle/>
          <a:p>
            <a:pPr marL="0" indent="0" algn="just">
              <a:buNone/>
            </a:pPr>
            <a:r>
              <a:rPr lang="it-IT" sz="2000" dirty="0">
                <a:latin typeface="Arial Unicode MS" panose="020B0604020202020204" pitchFamily="34" charset="-128"/>
                <a:ea typeface="Arial Unicode MS" panose="020B0604020202020204" pitchFamily="34" charset="-128"/>
                <a:cs typeface="Arial Unicode MS" panose="020B0604020202020204" pitchFamily="34" charset="-128"/>
              </a:rPr>
              <a:t>Il processo di insegnamento guarda al soggetto+ cultura come una unica unità di apprendimento e considera l’apprendimento stesso una realtà culturalmente situata: il culturalismo mette in rilievo la centralità della scuola e ne sottolinea la sua funzione di istruzione.</a:t>
            </a:r>
          </a:p>
          <a:p>
            <a:pPr marL="0" indent="0" algn="just">
              <a:buNone/>
            </a:pPr>
            <a:r>
              <a:rPr lang="it-IT" sz="2000" dirty="0">
                <a:latin typeface="Arial Unicode MS" panose="020B0604020202020204" pitchFamily="34" charset="-128"/>
                <a:ea typeface="Arial Unicode MS" panose="020B0604020202020204" pitchFamily="34" charset="-128"/>
                <a:cs typeface="Arial Unicode MS" panose="020B0604020202020204" pitchFamily="34" charset="-128"/>
              </a:rPr>
              <a:t>Obiettivo dell’apprendimento è </a:t>
            </a:r>
            <a:r>
              <a:rPr lang="it-IT" sz="2000" i="1" dirty="0">
                <a:latin typeface="Arial Unicode MS" panose="020B0604020202020204" pitchFamily="34" charset="-128"/>
                <a:ea typeface="Arial Unicode MS" panose="020B0604020202020204" pitchFamily="34" charset="-128"/>
                <a:cs typeface="Arial Unicode MS" panose="020B0604020202020204" pitchFamily="34" charset="-128"/>
              </a:rPr>
              <a:t>co-costruire conoscenze culturalmente significative </a:t>
            </a:r>
            <a:r>
              <a:rPr lang="it-IT" sz="2000" dirty="0">
                <a:latin typeface="Arial Unicode MS" panose="020B0604020202020204" pitchFamily="34" charset="-128"/>
                <a:ea typeface="Arial Unicode MS" panose="020B0604020202020204" pitchFamily="34" charset="-128"/>
                <a:cs typeface="Arial Unicode MS" panose="020B0604020202020204" pitchFamily="34" charset="-128"/>
              </a:rPr>
              <a:t>cioè:</a:t>
            </a:r>
          </a:p>
          <a:p>
            <a:pPr marL="0" indent="0" algn="just">
              <a:buNone/>
            </a:pPr>
            <a:r>
              <a:rPr lang="it-IT" sz="2000" dirty="0">
                <a:latin typeface="Arial Unicode MS" panose="020B0604020202020204" pitchFamily="34" charset="-128"/>
                <a:ea typeface="Arial Unicode MS" panose="020B0604020202020204" pitchFamily="34" charset="-128"/>
                <a:cs typeface="Arial Unicode MS" panose="020B0604020202020204" pitchFamily="34" charset="-128"/>
              </a:rPr>
              <a:t>-Conoscenze costruite all’interno di relazioni.</a:t>
            </a:r>
          </a:p>
          <a:p>
            <a:pPr marL="0" indent="0" algn="just">
              <a:buNone/>
            </a:pPr>
            <a:r>
              <a:rPr lang="it-IT" sz="2000" dirty="0">
                <a:latin typeface="Arial Unicode MS" panose="020B0604020202020204" pitchFamily="34" charset="-128"/>
                <a:ea typeface="Arial Unicode MS" panose="020B0604020202020204" pitchFamily="34" charset="-128"/>
                <a:cs typeface="Arial Unicode MS" panose="020B0604020202020204" pitchFamily="34" charset="-128"/>
              </a:rPr>
              <a:t>-Conoscenze che facilitino i processi di comprensione: «comprendere significa, infatti, cogliere il posto occupato da un’idea o da un fatto nell’ambito di una più generale struttura di conoscenza.</a:t>
            </a:r>
          </a:p>
          <a:p>
            <a:pPr marL="0" indent="0" algn="just">
              <a:buNone/>
            </a:pPr>
            <a:r>
              <a:rPr lang="it-IT" sz="2000" dirty="0">
                <a:latin typeface="Arial Unicode MS" panose="020B0604020202020204" pitchFamily="34" charset="-128"/>
                <a:ea typeface="Arial Unicode MS" panose="020B0604020202020204" pitchFamily="34" charset="-128"/>
                <a:cs typeface="Arial Unicode MS" panose="020B0604020202020204" pitchFamily="34" charset="-128"/>
              </a:rPr>
              <a:t>-Ogni apprendimento e ogni nuova conoscenza devono pertanto avere un significato in quanto posti in relazione con i costrutti disciplinari e i sistemi culturali cui fanno riferimento», </a:t>
            </a:r>
            <a:r>
              <a:rPr lang="it-IT" sz="1800" cap="small" dirty="0">
                <a:latin typeface="Arial Unicode MS" panose="020B0604020202020204" pitchFamily="34" charset="-128"/>
                <a:ea typeface="Arial Unicode MS" panose="020B0604020202020204" pitchFamily="34" charset="-128"/>
                <a:cs typeface="Arial Unicode MS" panose="020B0604020202020204" pitchFamily="34" charset="-128"/>
              </a:rPr>
              <a:t>f. </a:t>
            </a:r>
            <a:r>
              <a:rPr lang="it-IT" sz="1800" cap="small" dirty="0" err="1">
                <a:latin typeface="Arial Unicode MS" panose="020B0604020202020204" pitchFamily="34" charset="-128"/>
                <a:ea typeface="Arial Unicode MS" panose="020B0604020202020204" pitchFamily="34" charset="-128"/>
                <a:cs typeface="Arial Unicode MS" panose="020B0604020202020204" pitchFamily="34" charset="-128"/>
              </a:rPr>
              <a:t>santoianni</a:t>
            </a:r>
            <a:r>
              <a:rPr lang="it-IT" sz="1800" cap="small" dirty="0">
                <a:latin typeface="Arial Unicode MS" panose="020B0604020202020204" pitchFamily="34" charset="-128"/>
                <a:ea typeface="Arial Unicode MS" panose="020B0604020202020204" pitchFamily="34" charset="-128"/>
                <a:cs typeface="Arial Unicode MS" panose="020B0604020202020204" pitchFamily="34" charset="-128"/>
              </a:rPr>
              <a:t>- m. striano</a:t>
            </a:r>
            <a:r>
              <a:rPr lang="it-IT" sz="1800"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it-IT" sz="1800" i="1" dirty="0">
                <a:latin typeface="Arial Unicode MS" panose="020B0604020202020204" pitchFamily="34" charset="-128"/>
                <a:ea typeface="Arial Unicode MS" panose="020B0604020202020204" pitchFamily="34" charset="-128"/>
                <a:cs typeface="Arial Unicode MS" panose="020B0604020202020204" pitchFamily="34" charset="-128"/>
              </a:rPr>
              <a:t>Modelli teorici e metodologici dell’apprendimento</a:t>
            </a:r>
            <a:r>
              <a:rPr lang="it-IT" sz="1800" dirty="0">
                <a:latin typeface="Arial Unicode MS" panose="020B0604020202020204" pitchFamily="34" charset="-128"/>
                <a:ea typeface="Arial Unicode MS" panose="020B0604020202020204" pitchFamily="34" charset="-128"/>
                <a:cs typeface="Arial Unicode MS" panose="020B0604020202020204" pitchFamily="34" charset="-128"/>
              </a:rPr>
              <a:t>, Laterza, Roma-Bari 2003, 99.</a:t>
            </a:r>
            <a:endParaRPr lang="it-IT" sz="2000" dirty="0">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endParaRPr lang="it-IT" sz="2000" dirty="0">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a:p>
        </p:txBody>
      </p:sp>
      <p:sp>
        <p:nvSpPr>
          <p:cNvPr id="4" name="Segnaposto piè di pagina 3"/>
          <p:cNvSpPr>
            <a:spLocks noGrp="1"/>
          </p:cNvSpPr>
          <p:nvPr>
            <p:ph type="ftr" sz="quarter" idx="11"/>
          </p:nvPr>
        </p:nvSpPr>
        <p:spPr/>
        <p:txBody>
          <a:bodyPr/>
          <a:lstStyle/>
          <a:p>
            <a:endParaRPr lang="it-IT" dirty="0"/>
          </a:p>
        </p:txBody>
      </p:sp>
    </p:spTree>
    <p:extLst>
      <p:ext uri="{BB962C8B-B14F-4D97-AF65-F5344CB8AC3E}">
        <p14:creationId xmlns:p14="http://schemas.microsoft.com/office/powerpoint/2010/main" val="2771696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latin typeface="Comic Sans MS" panose="030F0702030302020204" pitchFamily="66" charset="0"/>
                <a:ea typeface="Arial Unicode MS" panose="020B0604020202020204" pitchFamily="34" charset="-128"/>
                <a:cs typeface="Arial Unicode MS" panose="020B0604020202020204" pitchFamily="34" charset="-128"/>
              </a:rPr>
              <a:t>Caratteristiche del </a:t>
            </a:r>
            <a:br>
              <a:rPr lang="it-IT" dirty="0">
                <a:latin typeface="Comic Sans MS" panose="030F0702030302020204" pitchFamily="66" charset="0"/>
                <a:ea typeface="Arial Unicode MS" panose="020B0604020202020204" pitchFamily="34" charset="-128"/>
                <a:cs typeface="Arial Unicode MS" panose="020B0604020202020204" pitchFamily="34" charset="-128"/>
              </a:rPr>
            </a:br>
            <a:r>
              <a:rPr lang="it-IT" dirty="0">
                <a:latin typeface="Comic Sans MS" panose="030F0702030302020204" pitchFamily="66" charset="0"/>
                <a:ea typeface="Arial Unicode MS" panose="020B0604020202020204" pitchFamily="34" charset="-128"/>
                <a:cs typeface="Arial Unicode MS" panose="020B0604020202020204" pitchFamily="34" charset="-128"/>
              </a:rPr>
              <a:t>Modello Culturalista </a:t>
            </a: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 name="Segnaposto contenuto 2"/>
          <p:cNvSpPr>
            <a:spLocks noGrp="1"/>
          </p:cNvSpPr>
          <p:nvPr>
            <p:ph idx="1"/>
          </p:nvPr>
        </p:nvSpPr>
        <p:spPr/>
        <p:txBody>
          <a:bodyPr>
            <a:normAutofit fontScale="92500" lnSpcReduction="10000"/>
          </a:bodyPr>
          <a:lstStyle/>
          <a:p>
            <a:pPr marL="0" indent="0" algn="just">
              <a:buNone/>
            </a:pPr>
            <a:r>
              <a:rPr lang="it-IT" sz="2000" dirty="0">
                <a:latin typeface="Arial Unicode MS" panose="020B0604020202020204" pitchFamily="34" charset="-128"/>
                <a:ea typeface="Arial Unicode MS" panose="020B0604020202020204" pitchFamily="34" charset="-128"/>
                <a:cs typeface="Arial Unicode MS" panose="020B0604020202020204" pitchFamily="34" charset="-128"/>
              </a:rPr>
              <a:t>«La </a:t>
            </a:r>
            <a:r>
              <a:rPr lang="it-IT" sz="2000" dirty="0" err="1">
                <a:latin typeface="Arial Unicode MS" panose="020B0604020202020204" pitchFamily="34" charset="-128"/>
                <a:ea typeface="Arial Unicode MS" panose="020B0604020202020204" pitchFamily="34" charset="-128"/>
                <a:cs typeface="Arial Unicode MS" panose="020B0604020202020204" pitchFamily="34" charset="-128"/>
              </a:rPr>
              <a:t>situatività</a:t>
            </a:r>
            <a:r>
              <a:rPr lang="it-IT" sz="2000" dirty="0">
                <a:latin typeface="Arial Unicode MS" panose="020B0604020202020204" pitchFamily="34" charset="-128"/>
                <a:ea typeface="Arial Unicode MS" panose="020B0604020202020204" pitchFamily="34" charset="-128"/>
                <a:cs typeface="Arial Unicode MS" panose="020B0604020202020204" pitchFamily="34" charset="-128"/>
              </a:rPr>
              <a:t> socioculturale dell’apprendere costituisce una parte essenziale dei processi di formazione individuali e determina significativamente il definirsi dell’identità personale. Ogni soggetto viene, infatti, a definire la propria identità sia attraverso le diverse esperienze </a:t>
            </a:r>
            <a:r>
              <a:rPr lang="it-IT" sz="2000" dirty="0" err="1">
                <a:latin typeface="Arial Unicode MS" panose="020B0604020202020204" pitchFamily="34" charset="-128"/>
                <a:ea typeface="Arial Unicode MS" panose="020B0604020202020204" pitchFamily="34" charset="-128"/>
                <a:cs typeface="Arial Unicode MS" panose="020B0604020202020204" pitchFamily="34" charset="-128"/>
              </a:rPr>
              <a:t>apprenditive</a:t>
            </a:r>
            <a:r>
              <a:rPr lang="it-IT" sz="2000" dirty="0">
                <a:latin typeface="Arial Unicode MS" panose="020B0604020202020204" pitchFamily="34" charset="-128"/>
                <a:ea typeface="Arial Unicode MS" panose="020B0604020202020204" pitchFamily="34" charset="-128"/>
                <a:cs typeface="Arial Unicode MS" panose="020B0604020202020204" pitchFamily="34" charset="-128"/>
              </a:rPr>
              <a:t> effettuate in un contesto socio-culturale, che gli rimandano una particolare immagine di sé, sia attraverso le complesse modalità con cui egli concilia la partecipazione ad una peculiare dimensione comunitaria nell’ambito della quale svolge un ruolo attivo […] Apprendere attraverso la negoziazione sociale e la partecipazione a dimensioni comunitarie rappresenta, pertanto, la condizione di possibilità che il processo </a:t>
            </a:r>
            <a:r>
              <a:rPr lang="it-IT" sz="2000" dirty="0" err="1">
                <a:latin typeface="Arial Unicode MS" panose="020B0604020202020204" pitchFamily="34" charset="-128"/>
                <a:ea typeface="Arial Unicode MS" panose="020B0604020202020204" pitchFamily="34" charset="-128"/>
                <a:cs typeface="Arial Unicode MS" panose="020B0604020202020204" pitchFamily="34" charset="-128"/>
              </a:rPr>
              <a:t>apprenditivo</a:t>
            </a:r>
            <a:r>
              <a:rPr lang="it-IT" sz="2000" dirty="0">
                <a:latin typeface="Arial Unicode MS" panose="020B0604020202020204" pitchFamily="34" charset="-128"/>
                <a:ea typeface="Arial Unicode MS" panose="020B0604020202020204" pitchFamily="34" charset="-128"/>
                <a:cs typeface="Arial Unicode MS" panose="020B0604020202020204" pitchFamily="34" charset="-128"/>
              </a:rPr>
              <a:t> si realizzi e sia vissuto come un importante patrimonio individuale, connotato anche in termini di storia personale da condividere, narrare e ripercorrere», </a:t>
            </a:r>
            <a:r>
              <a:rPr lang="it-IT" sz="2000" cap="small" dirty="0">
                <a:latin typeface="Arial Unicode MS" panose="020B0604020202020204" pitchFamily="34" charset="-128"/>
                <a:ea typeface="Arial Unicode MS" panose="020B0604020202020204" pitchFamily="34" charset="-128"/>
                <a:cs typeface="Arial Unicode MS" panose="020B0604020202020204" pitchFamily="34" charset="-128"/>
              </a:rPr>
              <a:t>f. </a:t>
            </a:r>
            <a:r>
              <a:rPr lang="it-IT" sz="2000" cap="small" dirty="0" err="1">
                <a:latin typeface="Arial Unicode MS" panose="020B0604020202020204" pitchFamily="34" charset="-128"/>
                <a:ea typeface="Arial Unicode MS" panose="020B0604020202020204" pitchFamily="34" charset="-128"/>
                <a:cs typeface="Arial Unicode MS" panose="020B0604020202020204" pitchFamily="34" charset="-128"/>
              </a:rPr>
              <a:t>santoianni</a:t>
            </a:r>
            <a:r>
              <a:rPr lang="it-IT" sz="2000" cap="small" dirty="0">
                <a:latin typeface="Arial Unicode MS" panose="020B0604020202020204" pitchFamily="34" charset="-128"/>
                <a:ea typeface="Arial Unicode MS" panose="020B0604020202020204" pitchFamily="34" charset="-128"/>
                <a:cs typeface="Arial Unicode MS" panose="020B0604020202020204" pitchFamily="34" charset="-128"/>
              </a:rPr>
              <a:t>- m. striano</a:t>
            </a:r>
            <a:r>
              <a:rPr lang="it-IT" sz="2000"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it-IT" sz="2000" i="1" dirty="0">
                <a:latin typeface="Arial Unicode MS" panose="020B0604020202020204" pitchFamily="34" charset="-128"/>
                <a:ea typeface="Arial Unicode MS" panose="020B0604020202020204" pitchFamily="34" charset="-128"/>
                <a:cs typeface="Arial Unicode MS" panose="020B0604020202020204" pitchFamily="34" charset="-128"/>
              </a:rPr>
              <a:t>Modelli teorici e metodologici dell’apprendimento</a:t>
            </a:r>
            <a:r>
              <a:rPr lang="it-IT" sz="2000" dirty="0">
                <a:latin typeface="Arial Unicode MS" panose="020B0604020202020204" pitchFamily="34" charset="-128"/>
                <a:ea typeface="Arial Unicode MS" panose="020B0604020202020204" pitchFamily="34" charset="-128"/>
                <a:cs typeface="Arial Unicode MS" panose="020B0604020202020204" pitchFamily="34" charset="-128"/>
              </a:rPr>
              <a:t>, Laterza, Roma-Bari 2003, 98-99.</a:t>
            </a:r>
          </a:p>
          <a:p>
            <a:pPr algn="just"/>
            <a:endParaRPr lang="it-IT" sz="2000" dirty="0">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a:p>
        </p:txBody>
      </p:sp>
      <p:sp>
        <p:nvSpPr>
          <p:cNvPr id="4" name="Segnaposto piè di pagina 3"/>
          <p:cNvSpPr>
            <a:spLocks noGrp="1"/>
          </p:cNvSpPr>
          <p:nvPr>
            <p:ph type="ftr" sz="quarter" idx="11"/>
          </p:nvPr>
        </p:nvSpPr>
        <p:spPr/>
        <p:txBody>
          <a:bodyPr/>
          <a:lstStyle/>
          <a:p>
            <a:endParaRPr lang="it-IT" dirty="0"/>
          </a:p>
        </p:txBody>
      </p:sp>
    </p:spTree>
    <p:extLst>
      <p:ext uri="{BB962C8B-B14F-4D97-AF65-F5344CB8AC3E}">
        <p14:creationId xmlns:p14="http://schemas.microsoft.com/office/powerpoint/2010/main" val="2623329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latin typeface="Comic Sans MS" panose="030F0702030302020204" pitchFamily="66" charset="0"/>
                <a:ea typeface="Arial Unicode MS" panose="020B0604020202020204" pitchFamily="34" charset="-128"/>
                <a:cs typeface="Arial Unicode MS" panose="020B0604020202020204" pitchFamily="34" charset="-128"/>
              </a:rPr>
              <a:t>Criticità del </a:t>
            </a:r>
            <a:br>
              <a:rPr lang="it-IT" dirty="0">
                <a:latin typeface="Comic Sans MS" panose="030F0702030302020204" pitchFamily="66" charset="0"/>
                <a:ea typeface="Arial Unicode MS" panose="020B0604020202020204" pitchFamily="34" charset="-128"/>
                <a:cs typeface="Arial Unicode MS" panose="020B0604020202020204" pitchFamily="34" charset="-128"/>
              </a:rPr>
            </a:br>
            <a:r>
              <a:rPr lang="it-IT" dirty="0">
                <a:latin typeface="Comic Sans MS" panose="030F0702030302020204" pitchFamily="66" charset="0"/>
                <a:ea typeface="Arial Unicode MS" panose="020B0604020202020204" pitchFamily="34" charset="-128"/>
                <a:cs typeface="Arial Unicode MS" panose="020B0604020202020204" pitchFamily="34" charset="-128"/>
              </a:rPr>
              <a:t>Modello Culturalista</a:t>
            </a: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 name="Segnaposto contenuto 2"/>
          <p:cNvSpPr>
            <a:spLocks noGrp="1"/>
          </p:cNvSpPr>
          <p:nvPr>
            <p:ph idx="1"/>
          </p:nvPr>
        </p:nvSpPr>
        <p:spPr/>
        <p:txBody>
          <a:bodyPr>
            <a:normAutofit/>
          </a:bodyPr>
          <a:lstStyle/>
          <a:p>
            <a:pPr marL="0" indent="0" algn="just">
              <a:buNone/>
            </a:pP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r>
              <a:rPr lang="it-IT" dirty="0">
                <a:latin typeface="Arial Unicode MS" panose="020B0604020202020204" pitchFamily="34" charset="-128"/>
                <a:ea typeface="Arial Unicode MS" panose="020B0604020202020204" pitchFamily="34" charset="-128"/>
                <a:cs typeface="Arial Unicode MS" panose="020B0604020202020204" pitchFamily="34" charset="-128"/>
              </a:rPr>
              <a:t>Il modello culturalista nasce per superare la criticità del soggettivismo dell’approccio costruttivista che portava alla incomunicabilità tra le persone: in questo sforzo ha focalizzato tutta l’attenzione sulla cultura, trascurando però che la cultura si sviluppa e ha senso solo all’interno </a:t>
            </a:r>
            <a:r>
              <a:rPr lang="it-IT">
                <a:latin typeface="Arial Unicode MS" panose="020B0604020202020204" pitchFamily="34" charset="-128"/>
                <a:ea typeface="Arial Unicode MS" panose="020B0604020202020204" pitchFamily="34" charset="-128"/>
                <a:cs typeface="Arial Unicode MS" panose="020B0604020202020204" pitchFamily="34" charset="-128"/>
              </a:rPr>
              <a:t>di un CONTESTO. </a:t>
            </a: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a:p>
        </p:txBody>
      </p:sp>
      <p:sp>
        <p:nvSpPr>
          <p:cNvPr id="4" name="Segnaposto piè di pagina 3"/>
          <p:cNvSpPr>
            <a:spLocks noGrp="1"/>
          </p:cNvSpPr>
          <p:nvPr>
            <p:ph type="ftr" sz="quarter" idx="11"/>
          </p:nvPr>
        </p:nvSpPr>
        <p:spPr/>
        <p:txBody>
          <a:bodyPr/>
          <a:lstStyle/>
          <a:p>
            <a:endParaRPr lang="it-IT" dirty="0"/>
          </a:p>
        </p:txBody>
      </p:sp>
    </p:spTree>
    <p:extLst>
      <p:ext uri="{BB962C8B-B14F-4D97-AF65-F5344CB8AC3E}">
        <p14:creationId xmlns:p14="http://schemas.microsoft.com/office/powerpoint/2010/main" val="3003875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o">
  <a:themeElements>
    <a:clrScheme name="Organico">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o">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o">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1380</TotalTime>
  <Words>1444</Words>
  <Application>Microsoft Office PowerPoint</Application>
  <PresentationFormat>Widescreen</PresentationFormat>
  <Paragraphs>119</Paragraphs>
  <Slides>15</Slides>
  <Notes>14</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15</vt:i4>
      </vt:variant>
    </vt:vector>
  </HeadingPairs>
  <TitlesOfParts>
    <vt:vector size="23" baseType="lpstr">
      <vt:lpstr>Arial</vt:lpstr>
      <vt:lpstr>Arial Unicode MS</vt:lpstr>
      <vt:lpstr>Calibri</vt:lpstr>
      <vt:lpstr>Comic Sans MS</vt:lpstr>
      <vt:lpstr>Garamond</vt:lpstr>
      <vt:lpstr>Gill Sans MT</vt:lpstr>
      <vt:lpstr>Times New Roman</vt:lpstr>
      <vt:lpstr>Organico</vt:lpstr>
      <vt:lpstr>Presentazione standard di PowerPoint</vt:lpstr>
      <vt:lpstr>Il Culturalismo</vt:lpstr>
      <vt:lpstr>Precursori del Culturalismo: Costruttivismo</vt:lpstr>
      <vt:lpstr>Precursori del Culturalismo: Il Costruttivismo</vt:lpstr>
      <vt:lpstr>Precursori del Culturalismo: La scuola storico-culturale</vt:lpstr>
      <vt:lpstr>Precursori del Culturalismo: La scuola storico-culturale</vt:lpstr>
      <vt:lpstr>Precursori del Culturalismo: La scuola storico-culturale</vt:lpstr>
      <vt:lpstr>Precursori del Culturalismo: La scuola storico-culturale</vt:lpstr>
      <vt:lpstr>Principi del Culturalismo</vt:lpstr>
      <vt:lpstr>Principi del Culturalismo</vt:lpstr>
      <vt:lpstr>Applicazione pedagogica del Culturalismo</vt:lpstr>
      <vt:lpstr>Caratteristiche del  Modello Culturalista</vt:lpstr>
      <vt:lpstr>Caratteristiche del  Modello Culturalista </vt:lpstr>
      <vt:lpstr>Caratteristiche del  Modello Culturalista </vt:lpstr>
      <vt:lpstr>Criticità del  Modello Culturalista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L’autismo</dc:title>
  <dc:creator>pamela speranza</dc:creator>
  <cp:lastModifiedBy>Lucia Gionfriddo</cp:lastModifiedBy>
  <cp:revision>138</cp:revision>
  <dcterms:created xsi:type="dcterms:W3CDTF">2017-06-22T12:34:11Z</dcterms:created>
  <dcterms:modified xsi:type="dcterms:W3CDTF">2021-03-21T15:20:53Z</dcterms:modified>
</cp:coreProperties>
</file>