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62" r:id="rId5"/>
    <p:sldId id="259" r:id="rId6"/>
    <p:sldId id="260" r:id="rId7"/>
    <p:sldId id="257" r:id="rId8"/>
    <p:sldId id="261" r:id="rId9"/>
    <p:sldId id="264" r:id="rId10"/>
    <p:sldId id="263" r:id="rId11"/>
    <p:sldId id="267" r:id="rId12"/>
    <p:sldId id="268" r:id="rId13"/>
    <p:sldId id="269" r:id="rId14"/>
    <p:sldId id="270" r:id="rId15"/>
    <p:sldId id="266"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sorterViewPr>
    <p:cViewPr>
      <p:scale>
        <a:sx n="100" d="100"/>
        <a:sy n="100" d="100"/>
      </p:scale>
      <p:origin x="0" y="-40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0A228E-0D71-4912-9F30-01E8627B785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9DDFF17-B5C2-470B-88E5-172140E5C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1AE7C17A-9E93-44E1-9977-8042F27DD3D7}"/>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D96F4690-BB21-4F04-8A1D-82439E56EBB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ADECCAA-9081-42B9-8B9C-C06A990DE77C}"/>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3025405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FD5371-8C28-4452-9C69-AEA983D67C8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8FB18A0-B818-4924-A330-A5289CE83BB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CE4ED27-8AA3-4E53-9320-5FE28BB4656F}"/>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13CC1C3C-16F0-42DB-B508-A2C0850D990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82A777-5CE3-4DA6-B68A-F7A110C1BE51}"/>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4240612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0F03D9-6499-4797-ACDB-0D54E57A9FC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A2CE376-9E99-4104-AFC5-D0A750844D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2E8469A4-7836-428A-96C5-2A6234B36F81}"/>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AE314D7E-F05F-499F-814C-460EBB774A4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325A53D-9B33-448A-9D58-47D6F8B7ACF4}"/>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4082322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36C619-F8CD-4082-B88E-FBC8DFD2C43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F96F03F-D359-40F1-B279-D239FA6D0EE6}"/>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0BEEDFB-0CDB-4CD0-B7F7-28A8217B93F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04D48DF-0AF3-45BB-A3C7-E9A63B924CF3}"/>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6" name="Segnaposto piè di pagina 5">
            <a:extLst>
              <a:ext uri="{FF2B5EF4-FFF2-40B4-BE49-F238E27FC236}">
                <a16:creationId xmlns:a16="http://schemas.microsoft.com/office/drawing/2014/main" id="{64C0F9CC-2322-40D8-82B5-9FAD60DD00B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3A7CA81-3FF9-4B9B-9CCE-EC39BD96F529}"/>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1511557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04C383-1F8F-4AD2-A231-77FF9C0ACAA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A8696A2-A11D-4449-BBE5-2A05BF95A8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0BDD9732-E6B7-4D0E-9FEF-74294BF57F2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E3934DA1-A30A-4F9E-A164-85A78FC244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E435BCF2-9FA2-490C-8562-DAEDD4B2BF2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6A5A954B-9607-4F33-B356-75FEDC637C97}"/>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8" name="Segnaposto piè di pagina 7">
            <a:extLst>
              <a:ext uri="{FF2B5EF4-FFF2-40B4-BE49-F238E27FC236}">
                <a16:creationId xmlns:a16="http://schemas.microsoft.com/office/drawing/2014/main" id="{D2272E41-2E30-4FA7-AB6B-5F01B100C6F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128373D8-5103-4F79-8723-307FE8C0A522}"/>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230150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8BC16-8902-46C5-9A74-ABA906D180B3}"/>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A9C0D6DB-D2ED-468B-855F-ECC512AFF45B}"/>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4" name="Segnaposto piè di pagina 3">
            <a:extLst>
              <a:ext uri="{FF2B5EF4-FFF2-40B4-BE49-F238E27FC236}">
                <a16:creationId xmlns:a16="http://schemas.microsoft.com/office/drawing/2014/main" id="{E47B3DC0-4571-4304-85DE-73D30E5C693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6168CE7A-3422-402A-AF00-D94F3993BC13}"/>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2723538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8EDC9FB-05E3-4198-9BD7-EBA2E4D8AAF6}"/>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3" name="Segnaposto piè di pagina 2">
            <a:extLst>
              <a:ext uri="{FF2B5EF4-FFF2-40B4-BE49-F238E27FC236}">
                <a16:creationId xmlns:a16="http://schemas.microsoft.com/office/drawing/2014/main" id="{FC53C5AA-5957-4134-9483-0A02CA12FBA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4793257-073F-44BF-85E5-92AA48459AAA}"/>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927436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116703-AE52-42F2-8921-62D7CADF6FB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4B321A3-6379-43A0-A786-098B4EB91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75E4F32D-6B44-461A-8902-6E70CF10E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0119A9E-3278-4E5A-9B25-2A301AD22C65}"/>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6" name="Segnaposto piè di pagina 5">
            <a:extLst>
              <a:ext uri="{FF2B5EF4-FFF2-40B4-BE49-F238E27FC236}">
                <a16:creationId xmlns:a16="http://schemas.microsoft.com/office/drawing/2014/main" id="{695D1429-BDE7-4873-9C2A-855176AC8CE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B583F3A-21F5-41B2-ABC7-B5707A28377C}"/>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1727606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9529A9-E7D4-41EA-95A1-E74E18405D1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9D94D98-7472-4090-8F88-F2E965B821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0894DEFC-CDC4-42C6-89D8-97A4FF7D10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C8D0BFD-BA8E-409D-A169-86CBC65B72FA}"/>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6" name="Segnaposto piè di pagina 5">
            <a:extLst>
              <a:ext uri="{FF2B5EF4-FFF2-40B4-BE49-F238E27FC236}">
                <a16:creationId xmlns:a16="http://schemas.microsoft.com/office/drawing/2014/main" id="{68AC4716-855A-463F-9546-97D085BAEEC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D051AA2-F314-4557-A768-A32FD85ACB11}"/>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2053362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450446-9AB1-4733-A9C1-D7A38B24C7C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856BC3-CA8F-4BAD-92A5-4E1752D9742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83BBCF9-BDB1-4FFE-B40F-25DFB94F172A}"/>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19A8EE42-9791-4C3C-867A-24938B7E5D8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F8C765B-70EC-4FA4-9D46-CAE979994F68}"/>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1573651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8460C84-D621-4FB5-9336-5467A54E332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0710A75-9932-4893-924E-19FEC9F00A4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42DCA42-4FDD-4A08-8ACE-4FF9CB891FB8}"/>
              </a:ext>
            </a:extLst>
          </p:cNvPr>
          <p:cNvSpPr>
            <a:spLocks noGrp="1"/>
          </p:cNvSpPr>
          <p:nvPr>
            <p:ph type="dt" sz="half" idx="10"/>
          </p:nvPr>
        </p:nvSpPr>
        <p:spPr/>
        <p:txBody>
          <a:body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1F09CCDD-124E-4E52-8EA7-9FFF050CC4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BD9F24E-369A-4C75-B99F-0580A48E5F19}"/>
              </a:ext>
            </a:extLst>
          </p:cNvPr>
          <p:cNvSpPr>
            <a:spLocks noGrp="1"/>
          </p:cNvSpPr>
          <p:nvPr>
            <p:ph type="sldNum" sz="quarter" idx="12"/>
          </p:nvPr>
        </p:nvSpPr>
        <p:spPr/>
        <p:txBody>
          <a:bodyPr/>
          <a:lstStyle/>
          <a:p>
            <a:fld id="{CF7EE140-D591-47C5-8855-512FB15C7720}" type="slidenum">
              <a:rPr lang="it-IT" smtClean="0"/>
              <a:t>‹N›</a:t>
            </a:fld>
            <a:endParaRPr lang="it-IT"/>
          </a:p>
        </p:txBody>
      </p:sp>
    </p:spTree>
    <p:extLst>
      <p:ext uri="{BB962C8B-B14F-4D97-AF65-F5344CB8AC3E}">
        <p14:creationId xmlns:p14="http://schemas.microsoft.com/office/powerpoint/2010/main" val="3965445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D52DB53-7C5C-4D82-B9FC-E317E740E2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7CF0F0C-48F1-41E0-B90D-E13A1B0CB1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1A6EA35-0508-487F-A362-99B544CF0D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C2F6D-67B3-43C3-8CD6-657109BFD761}" type="datetimeFigureOut">
              <a:rPr lang="it-IT" smtClean="0"/>
              <a:t>07/03/2021</a:t>
            </a:fld>
            <a:endParaRPr lang="it-IT"/>
          </a:p>
        </p:txBody>
      </p:sp>
      <p:sp>
        <p:nvSpPr>
          <p:cNvPr id="5" name="Segnaposto piè di pagina 4">
            <a:extLst>
              <a:ext uri="{FF2B5EF4-FFF2-40B4-BE49-F238E27FC236}">
                <a16:creationId xmlns:a16="http://schemas.microsoft.com/office/drawing/2014/main" id="{D7CD7D23-8AFC-4913-96B4-54D2E8A298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257E8972-CD50-4024-9D8C-AF031B350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EE140-D591-47C5-8855-512FB15C7720}" type="slidenum">
              <a:rPr lang="it-IT" smtClean="0"/>
              <a:t>‹N›</a:t>
            </a:fld>
            <a:endParaRPr lang="it-IT"/>
          </a:p>
        </p:txBody>
      </p:sp>
    </p:spTree>
    <p:extLst>
      <p:ext uri="{BB962C8B-B14F-4D97-AF65-F5344CB8AC3E}">
        <p14:creationId xmlns:p14="http://schemas.microsoft.com/office/powerpoint/2010/main" val="4179412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1A65A8-3F79-4592-943A-8516808463C5}"/>
              </a:ext>
            </a:extLst>
          </p:cNvPr>
          <p:cNvSpPr>
            <a:spLocks noGrp="1"/>
          </p:cNvSpPr>
          <p:nvPr>
            <p:ph type="ctrTitle"/>
          </p:nvPr>
        </p:nvSpPr>
        <p:spPr>
          <a:xfrm>
            <a:off x="3828989" y="877434"/>
            <a:ext cx="3752850" cy="1933575"/>
          </a:xfrm>
          <a:solidFill>
            <a:schemeClr val="accent3">
              <a:lumMod val="20000"/>
              <a:lumOff val="80000"/>
            </a:schemeClr>
          </a:solidFill>
        </p:spPr>
        <p:txBody>
          <a:bodyPr/>
          <a:lstStyle/>
          <a:p>
            <a:r>
              <a:rPr lang="it-IT" dirty="0"/>
              <a:t>Chiesa</a:t>
            </a:r>
            <a:br>
              <a:rPr lang="it-IT" dirty="0"/>
            </a:br>
            <a:r>
              <a:rPr lang="it-IT" dirty="0"/>
              <a:t>e Fascismo</a:t>
            </a:r>
          </a:p>
        </p:txBody>
      </p:sp>
      <p:pic>
        <p:nvPicPr>
          <p:cNvPr id="5" name="Immagine 4">
            <a:extLst>
              <a:ext uri="{FF2B5EF4-FFF2-40B4-BE49-F238E27FC236}">
                <a16:creationId xmlns:a16="http://schemas.microsoft.com/office/drawing/2014/main" id="{4067C749-616C-4EFC-913E-DA814B287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691" y="3764245"/>
            <a:ext cx="4533380" cy="2909887"/>
          </a:xfrm>
          <a:prstGeom prst="rect">
            <a:avLst/>
          </a:prstGeom>
          <a:ln>
            <a:solidFill>
              <a:schemeClr val="bg1">
                <a:lumMod val="50000"/>
              </a:schemeClr>
            </a:solidFill>
          </a:ln>
        </p:spPr>
      </p:pic>
      <p:pic>
        <p:nvPicPr>
          <p:cNvPr id="7" name="Immagine 6">
            <a:extLst>
              <a:ext uri="{FF2B5EF4-FFF2-40B4-BE49-F238E27FC236}">
                <a16:creationId xmlns:a16="http://schemas.microsoft.com/office/drawing/2014/main" id="{9AB96335-0CA8-4A44-8BF4-ABFD99F59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3225" y="3274096"/>
            <a:ext cx="4667250" cy="3400036"/>
          </a:xfrm>
          <a:prstGeom prst="rect">
            <a:avLst/>
          </a:prstGeom>
        </p:spPr>
      </p:pic>
      <p:pic>
        <p:nvPicPr>
          <p:cNvPr id="9" name="Immagine 8">
            <a:extLst>
              <a:ext uri="{FF2B5EF4-FFF2-40B4-BE49-F238E27FC236}">
                <a16:creationId xmlns:a16="http://schemas.microsoft.com/office/drawing/2014/main" id="{3C03E725-D0CB-4932-AD14-FE73E7A908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701" y="64805"/>
            <a:ext cx="2625302" cy="3558834"/>
          </a:xfrm>
          <a:prstGeom prst="rect">
            <a:avLst/>
          </a:prstGeom>
        </p:spPr>
      </p:pic>
      <p:pic>
        <p:nvPicPr>
          <p:cNvPr id="11" name="Immagine 10">
            <a:extLst>
              <a:ext uri="{FF2B5EF4-FFF2-40B4-BE49-F238E27FC236}">
                <a16:creationId xmlns:a16="http://schemas.microsoft.com/office/drawing/2014/main" id="{84B36117-93F3-4F5A-AC29-BED2F25A2C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8825" y="183868"/>
            <a:ext cx="4272020" cy="2930957"/>
          </a:xfrm>
          <a:prstGeom prst="rect">
            <a:avLst/>
          </a:prstGeom>
        </p:spPr>
      </p:pic>
    </p:spTree>
    <p:extLst>
      <p:ext uri="{BB962C8B-B14F-4D97-AF65-F5344CB8AC3E}">
        <p14:creationId xmlns:p14="http://schemas.microsoft.com/office/powerpoint/2010/main" val="4177249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681B18-718B-4669-BABB-C2BDDE1C6A7E}"/>
              </a:ext>
            </a:extLst>
          </p:cNvPr>
          <p:cNvSpPr>
            <a:spLocks noGrp="1"/>
          </p:cNvSpPr>
          <p:nvPr>
            <p:ph type="title"/>
          </p:nvPr>
        </p:nvSpPr>
        <p:spPr>
          <a:xfrm>
            <a:off x="161924" y="5891212"/>
            <a:ext cx="5934075" cy="844550"/>
          </a:xfrm>
          <a:solidFill>
            <a:schemeClr val="bg1">
              <a:lumMod val="95000"/>
            </a:schemeClr>
          </a:solidFill>
        </p:spPr>
        <p:txBody>
          <a:bodyPr>
            <a:normAutofit/>
          </a:bodyPr>
          <a:lstStyle/>
          <a:p>
            <a:pPr algn="ctr"/>
            <a:r>
              <a:rPr lang="it-IT" dirty="0">
                <a:solidFill>
                  <a:schemeClr val="accent1">
                    <a:lumMod val="50000"/>
                  </a:schemeClr>
                </a:solidFill>
              </a:rPr>
              <a:t>PATTI LATERANENSI</a:t>
            </a:r>
          </a:p>
        </p:txBody>
      </p:sp>
      <p:pic>
        <p:nvPicPr>
          <p:cNvPr id="1026" name="Picture 2" descr="Risultato immagini per immagine firma patti lateranensi">
            <a:extLst>
              <a:ext uri="{FF2B5EF4-FFF2-40B4-BE49-F238E27FC236}">
                <a16:creationId xmlns:a16="http://schemas.microsoft.com/office/drawing/2014/main" id="{20A80525-1E95-4958-BE8E-1F3B13384F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676" y="122238"/>
            <a:ext cx="8746645" cy="5667373"/>
          </a:xfrm>
          <a:prstGeom prst="rect">
            <a:avLst/>
          </a:prstGeom>
          <a:noFill/>
          <a:ln w="38100">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5" name="Rettangolo con angoli arrotondati 4">
            <a:extLst>
              <a:ext uri="{FF2B5EF4-FFF2-40B4-BE49-F238E27FC236}">
                <a16:creationId xmlns:a16="http://schemas.microsoft.com/office/drawing/2014/main" id="{21E29668-307E-48A6-8DE0-F91EC82C63E0}"/>
              </a:ext>
            </a:extLst>
          </p:cNvPr>
          <p:cNvSpPr/>
          <p:nvPr/>
        </p:nvSpPr>
        <p:spPr>
          <a:xfrm>
            <a:off x="6505575" y="6019800"/>
            <a:ext cx="5276850" cy="58737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a:solidFill>
                  <a:schemeClr val="accent1">
                    <a:lumMod val="50000"/>
                  </a:schemeClr>
                </a:solidFill>
              </a:rPr>
              <a:t>11 febbraio 1929</a:t>
            </a:r>
          </a:p>
        </p:txBody>
      </p:sp>
    </p:spTree>
    <p:extLst>
      <p:ext uri="{BB962C8B-B14F-4D97-AF65-F5344CB8AC3E}">
        <p14:creationId xmlns:p14="http://schemas.microsoft.com/office/powerpoint/2010/main" val="2217355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09DA9D-5AA5-4EF0-A8CD-051780537962}"/>
              </a:ext>
            </a:extLst>
          </p:cNvPr>
          <p:cNvSpPr>
            <a:spLocks noGrp="1"/>
          </p:cNvSpPr>
          <p:nvPr>
            <p:ph type="title"/>
          </p:nvPr>
        </p:nvSpPr>
        <p:spPr>
          <a:xfrm>
            <a:off x="751840" y="87001"/>
            <a:ext cx="10647680" cy="448310"/>
          </a:xfrm>
        </p:spPr>
        <p:txBody>
          <a:bodyPr>
            <a:normAutofit fontScale="90000"/>
          </a:bodyPr>
          <a:lstStyle/>
          <a:p>
            <a:pPr algn="ctr"/>
            <a:r>
              <a:rPr lang="it-IT" b="1" dirty="0">
                <a:solidFill>
                  <a:schemeClr val="accent1">
                    <a:lumMod val="50000"/>
                  </a:schemeClr>
                </a:solidFill>
              </a:rPr>
              <a:t>Patti Lateranensi </a:t>
            </a:r>
            <a:r>
              <a:rPr lang="it-IT" sz="3100" b="1" dirty="0">
                <a:solidFill>
                  <a:schemeClr val="accent1">
                    <a:lumMod val="50000"/>
                  </a:schemeClr>
                </a:solidFill>
              </a:rPr>
              <a:t>(stipula 11/2/29 – ratifica 7/6/29)</a:t>
            </a:r>
          </a:p>
        </p:txBody>
      </p:sp>
      <p:sp>
        <p:nvSpPr>
          <p:cNvPr id="4" name="Rettangolo con angoli arrotondati 3">
            <a:extLst>
              <a:ext uri="{FF2B5EF4-FFF2-40B4-BE49-F238E27FC236}">
                <a16:creationId xmlns:a16="http://schemas.microsoft.com/office/drawing/2014/main" id="{4523ED12-9C99-4508-8706-C39D138E4609}"/>
              </a:ext>
            </a:extLst>
          </p:cNvPr>
          <p:cNvSpPr/>
          <p:nvPr/>
        </p:nvSpPr>
        <p:spPr>
          <a:xfrm>
            <a:off x="193040" y="647067"/>
            <a:ext cx="7040880" cy="351853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lumMod val="50000"/>
                  </a:schemeClr>
                </a:solidFill>
              </a:rPr>
              <a:t>TRATTATO</a:t>
            </a:r>
          </a:p>
          <a:p>
            <a:pPr algn="ctr"/>
            <a:r>
              <a:rPr lang="it-IT" sz="2000" dirty="0">
                <a:solidFill>
                  <a:schemeClr val="accent1">
                    <a:lumMod val="50000"/>
                  </a:schemeClr>
                </a:solidFill>
              </a:rPr>
              <a:t>Determina l’esistenza di un nuovo stato,</a:t>
            </a:r>
          </a:p>
          <a:p>
            <a:pPr algn="ctr"/>
            <a:r>
              <a:rPr lang="it-IT" sz="2000" b="1" dirty="0">
                <a:solidFill>
                  <a:schemeClr val="accent1">
                    <a:lumMod val="50000"/>
                  </a:schemeClr>
                </a:solidFill>
              </a:rPr>
              <a:t>Stato della Città del Vaticano</a:t>
            </a:r>
            <a:r>
              <a:rPr lang="it-IT" sz="2000" dirty="0">
                <a:solidFill>
                  <a:schemeClr val="accent1">
                    <a:lumMod val="50000"/>
                  </a:schemeClr>
                </a:solidFill>
              </a:rPr>
              <a:t>, di cui viene fissata l’estensione.</a:t>
            </a:r>
          </a:p>
          <a:p>
            <a:pPr algn="ctr"/>
            <a:endParaRPr lang="it-IT" sz="800" dirty="0">
              <a:solidFill>
                <a:schemeClr val="accent1">
                  <a:lumMod val="50000"/>
                </a:schemeClr>
              </a:solidFill>
            </a:endParaRPr>
          </a:p>
          <a:p>
            <a:pPr algn="ctr"/>
            <a:r>
              <a:rPr lang="it-IT" sz="1900" dirty="0">
                <a:solidFill>
                  <a:schemeClr val="accent1">
                    <a:lumMod val="50000"/>
                  </a:schemeClr>
                </a:solidFill>
              </a:rPr>
              <a:t>- Chiude la «questione romana»</a:t>
            </a:r>
          </a:p>
          <a:p>
            <a:pPr algn="ctr"/>
            <a:r>
              <a:rPr lang="it-IT" sz="1900" dirty="0">
                <a:solidFill>
                  <a:schemeClr val="accent1">
                    <a:lumMod val="50000"/>
                  </a:schemeClr>
                </a:solidFill>
              </a:rPr>
              <a:t>- Religione cattolica unica religione dello Stato Italiano</a:t>
            </a:r>
          </a:p>
          <a:p>
            <a:pPr algn="ctr"/>
            <a:r>
              <a:rPr lang="it-IT" sz="1900" dirty="0">
                <a:solidFill>
                  <a:schemeClr val="accent1">
                    <a:lumMod val="50000"/>
                  </a:schemeClr>
                </a:solidFill>
              </a:rPr>
              <a:t>- Libertà nei conclavi e nei concili</a:t>
            </a:r>
          </a:p>
          <a:p>
            <a:pPr algn="ctr"/>
            <a:r>
              <a:rPr lang="it-IT" sz="1900" dirty="0">
                <a:solidFill>
                  <a:schemeClr val="accent1">
                    <a:lumMod val="50000"/>
                  </a:schemeClr>
                </a:solidFill>
              </a:rPr>
              <a:t>- Accorda alle sentenze ecclesiastiche, concernenti materie spirituali o disciplinari relative a persone ecclesiastiche, l’efficacia giuridica anche per lo Stato Italiano (art. 23)</a:t>
            </a:r>
          </a:p>
          <a:p>
            <a:pPr algn="ctr"/>
            <a:r>
              <a:rPr lang="it-IT" sz="1900" dirty="0">
                <a:solidFill>
                  <a:schemeClr val="accent1">
                    <a:lumMod val="50000"/>
                  </a:schemeClr>
                </a:solidFill>
              </a:rPr>
              <a:t>- Diritto di legazione attiva e passiva</a:t>
            </a:r>
          </a:p>
        </p:txBody>
      </p:sp>
      <p:sp>
        <p:nvSpPr>
          <p:cNvPr id="5" name="Rettangolo con angoli arrotondati 4">
            <a:extLst>
              <a:ext uri="{FF2B5EF4-FFF2-40B4-BE49-F238E27FC236}">
                <a16:creationId xmlns:a16="http://schemas.microsoft.com/office/drawing/2014/main" id="{6DC44179-AC16-4848-ACC2-EB2FC8C899F0}"/>
              </a:ext>
            </a:extLst>
          </p:cNvPr>
          <p:cNvSpPr/>
          <p:nvPr/>
        </p:nvSpPr>
        <p:spPr>
          <a:xfrm>
            <a:off x="111760" y="4277357"/>
            <a:ext cx="11927840" cy="242887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lumMod val="50000"/>
                  </a:schemeClr>
                </a:solidFill>
              </a:rPr>
              <a:t>CONCORDATO: </a:t>
            </a:r>
            <a:r>
              <a:rPr lang="it-IT" sz="2000" dirty="0">
                <a:solidFill>
                  <a:schemeClr val="accent1">
                    <a:lumMod val="50000"/>
                  </a:schemeClr>
                </a:solidFill>
              </a:rPr>
              <a:t>determina i rapporti tra Stato Italiano e SCV</a:t>
            </a:r>
          </a:p>
          <a:p>
            <a:pPr algn="ctr"/>
            <a:r>
              <a:rPr lang="it-IT" sz="1900" dirty="0">
                <a:solidFill>
                  <a:schemeClr val="accent1">
                    <a:lumMod val="50000"/>
                  </a:schemeClr>
                </a:solidFill>
              </a:rPr>
              <a:t>Assicura alla Chiesa il libero esercizio del potere spirituale, del culto, della giurisdizione ecclesiastica</a:t>
            </a:r>
          </a:p>
          <a:p>
            <a:pPr marL="285750" indent="-285750" algn="ctr">
              <a:buFontTx/>
              <a:buChar char="-"/>
            </a:pPr>
            <a:r>
              <a:rPr lang="it-IT" sz="1900" dirty="0">
                <a:solidFill>
                  <a:schemeClr val="accent1">
                    <a:lumMod val="50000"/>
                  </a:schemeClr>
                </a:solidFill>
              </a:rPr>
              <a:t>Esonero dal servizio militare per gli ecclesiastici</a:t>
            </a:r>
          </a:p>
          <a:p>
            <a:pPr marL="285750" indent="-285750" algn="ctr">
              <a:buFontTx/>
              <a:buChar char="-"/>
            </a:pPr>
            <a:r>
              <a:rPr lang="it-IT" sz="1900" dirty="0">
                <a:solidFill>
                  <a:schemeClr val="accent1">
                    <a:lumMod val="50000"/>
                  </a:schemeClr>
                </a:solidFill>
              </a:rPr>
              <a:t>Libertà nella nomina dei vescovi con obbligo di previa comunicazione dei nominativi al governo</a:t>
            </a:r>
          </a:p>
          <a:p>
            <a:pPr marL="285750" indent="-285750" algn="ctr">
              <a:buFontTx/>
              <a:buChar char="-"/>
            </a:pPr>
            <a:r>
              <a:rPr lang="it-IT" sz="1900" dirty="0">
                <a:solidFill>
                  <a:schemeClr val="accent1">
                    <a:lumMod val="50000"/>
                  </a:schemeClr>
                </a:solidFill>
              </a:rPr>
              <a:t>Effetti civili del matrimonio religioso e delle sentenze di nullità emesse dai tribunali ecclesiastici (art. 34)</a:t>
            </a:r>
          </a:p>
          <a:p>
            <a:pPr marL="285750" indent="-285750" algn="ctr">
              <a:buFontTx/>
              <a:buChar char="-"/>
            </a:pPr>
            <a:r>
              <a:rPr lang="it-IT" sz="1900" dirty="0">
                <a:solidFill>
                  <a:schemeClr val="accent1">
                    <a:lumMod val="50000"/>
                  </a:schemeClr>
                </a:solidFill>
              </a:rPr>
              <a:t>Insegnamento Religione nelle scuole di ogni ordine e grado (art. 36)</a:t>
            </a:r>
          </a:p>
          <a:p>
            <a:pPr marL="285750" indent="-285750" algn="ctr">
              <a:buFontTx/>
              <a:buChar char="-"/>
            </a:pPr>
            <a:r>
              <a:rPr lang="it-IT" sz="1900" dirty="0">
                <a:solidFill>
                  <a:schemeClr val="accent1">
                    <a:lumMod val="50000"/>
                  </a:schemeClr>
                </a:solidFill>
              </a:rPr>
              <a:t>Limita l’attività Azione Cattolica e degli ecclesiastici, ordinando loro di mantenersi al di fuori di ogni partito politico</a:t>
            </a:r>
          </a:p>
          <a:p>
            <a:pPr marL="285750" indent="-285750" algn="ctr">
              <a:buFontTx/>
              <a:buChar char="-"/>
            </a:pPr>
            <a:endParaRPr lang="it-IT" dirty="0">
              <a:solidFill>
                <a:schemeClr val="accent1">
                  <a:lumMod val="50000"/>
                </a:schemeClr>
              </a:solidFill>
            </a:endParaRPr>
          </a:p>
        </p:txBody>
      </p:sp>
      <p:sp>
        <p:nvSpPr>
          <p:cNvPr id="6" name="Rettangolo con angoli arrotondati 5">
            <a:extLst>
              <a:ext uri="{FF2B5EF4-FFF2-40B4-BE49-F238E27FC236}">
                <a16:creationId xmlns:a16="http://schemas.microsoft.com/office/drawing/2014/main" id="{041A0EE4-9805-4BC8-A464-3C47D36E3DC6}"/>
              </a:ext>
            </a:extLst>
          </p:cNvPr>
          <p:cNvSpPr/>
          <p:nvPr/>
        </p:nvSpPr>
        <p:spPr>
          <a:xfrm>
            <a:off x="7782560" y="679132"/>
            <a:ext cx="4135120" cy="351853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accent1">
                    <a:lumMod val="50000"/>
                  </a:schemeClr>
                </a:solidFill>
              </a:rPr>
              <a:t>CONVENZIONE FINANZIARIA</a:t>
            </a:r>
          </a:p>
          <a:p>
            <a:pPr algn="ctr"/>
            <a:endParaRPr lang="it-IT" sz="2800" b="1" dirty="0">
              <a:solidFill>
                <a:schemeClr val="accent1">
                  <a:lumMod val="50000"/>
                </a:schemeClr>
              </a:solidFill>
            </a:endParaRPr>
          </a:p>
          <a:p>
            <a:pPr algn="ctr"/>
            <a:r>
              <a:rPr lang="it-IT" sz="2000" dirty="0">
                <a:solidFill>
                  <a:schemeClr val="accent1">
                    <a:lumMod val="50000"/>
                  </a:schemeClr>
                </a:solidFill>
              </a:rPr>
              <a:t>Liquida il credito della Santa Sede verso l’Italia mediante il versamento di 1 miliardo in titoli di Stato e di 750 milioni di lire in contanti</a:t>
            </a:r>
          </a:p>
        </p:txBody>
      </p:sp>
    </p:spTree>
    <p:extLst>
      <p:ext uri="{BB962C8B-B14F-4D97-AF65-F5344CB8AC3E}">
        <p14:creationId xmlns:p14="http://schemas.microsoft.com/office/powerpoint/2010/main" val="291171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Risultato immagini per confini città del vaticano">
            <a:extLst>
              <a:ext uri="{FF2B5EF4-FFF2-40B4-BE49-F238E27FC236}">
                <a16:creationId xmlns:a16="http://schemas.microsoft.com/office/drawing/2014/main" id="{0DF02093-DE3F-4DF4-9AF1-970C1D0C5F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81" t="5516" b="9068"/>
          <a:stretch/>
        </p:blipFill>
        <p:spPr bwMode="auto">
          <a:xfrm>
            <a:off x="239532" y="308344"/>
            <a:ext cx="11712936" cy="6241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57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o immagini per immagine firma patti lateranensi">
            <a:extLst>
              <a:ext uri="{FF2B5EF4-FFF2-40B4-BE49-F238E27FC236}">
                <a16:creationId xmlns:a16="http://schemas.microsoft.com/office/drawing/2014/main" id="{3D58B3FB-E443-4A34-894A-80DEACD08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967" y="73009"/>
            <a:ext cx="9569303" cy="6711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812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atti Lateranensi, così Stato e Chiesa si «riconobbero»">
            <a:extLst>
              <a:ext uri="{FF2B5EF4-FFF2-40B4-BE49-F238E27FC236}">
                <a16:creationId xmlns:a16="http://schemas.microsoft.com/office/drawing/2014/main" id="{507EF118-4FE6-4780-AE87-E78C8B06C9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5103"/>
          <a:stretch/>
        </p:blipFill>
        <p:spPr bwMode="auto">
          <a:xfrm>
            <a:off x="191703" y="903767"/>
            <a:ext cx="5904297" cy="484844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atti Lateranensi, così Stato e Chiesa si «riconobbero»">
            <a:extLst>
              <a:ext uri="{FF2B5EF4-FFF2-40B4-BE49-F238E27FC236}">
                <a16:creationId xmlns:a16="http://schemas.microsoft.com/office/drawing/2014/main" id="{5242062C-C3E7-4035-B8C5-86A12652AA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17" t="54447" r="34192"/>
          <a:stretch/>
        </p:blipFill>
        <p:spPr bwMode="auto">
          <a:xfrm>
            <a:off x="6309188" y="202018"/>
            <a:ext cx="4769939" cy="6655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5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o immagini per art 7 costituzione italiana">
            <a:extLst>
              <a:ext uri="{FF2B5EF4-FFF2-40B4-BE49-F238E27FC236}">
                <a16:creationId xmlns:a16="http://schemas.microsoft.com/office/drawing/2014/main" id="{85879260-54B4-4D6F-9C86-4B2DEFD08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75" y="1914524"/>
            <a:ext cx="10153650" cy="4705351"/>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con angoli arrotondati 4">
            <a:extLst>
              <a:ext uri="{FF2B5EF4-FFF2-40B4-BE49-F238E27FC236}">
                <a16:creationId xmlns:a16="http://schemas.microsoft.com/office/drawing/2014/main" id="{E3FB3B09-8291-45AD-A6BF-F2BECAC55998}"/>
              </a:ext>
            </a:extLst>
          </p:cNvPr>
          <p:cNvSpPr/>
          <p:nvPr/>
        </p:nvSpPr>
        <p:spPr>
          <a:xfrm>
            <a:off x="1095375" y="238124"/>
            <a:ext cx="6553200" cy="1314451"/>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accent1">
                    <a:lumMod val="50000"/>
                  </a:schemeClr>
                </a:solidFill>
              </a:rPr>
              <a:t>Costituzione della Repubblica Italiana</a:t>
            </a:r>
          </a:p>
        </p:txBody>
      </p:sp>
      <p:pic>
        <p:nvPicPr>
          <p:cNvPr id="1028" name="Picture 4">
            <a:extLst>
              <a:ext uri="{FF2B5EF4-FFF2-40B4-BE49-F238E27FC236}">
                <a16:creationId xmlns:a16="http://schemas.microsoft.com/office/drawing/2014/main" id="{602E98AD-F9CC-4138-B221-CADC8726F9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8" t="16468" r="1984" b="16865"/>
          <a:stretch/>
        </p:blipFill>
        <p:spPr bwMode="auto">
          <a:xfrm>
            <a:off x="8963024" y="95250"/>
            <a:ext cx="2286001"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995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Risultato immagini per immagine firma patti lateranensi">
            <a:extLst>
              <a:ext uri="{FF2B5EF4-FFF2-40B4-BE49-F238E27FC236}">
                <a16:creationId xmlns:a16="http://schemas.microsoft.com/office/drawing/2014/main" id="{82E5FD6A-0570-448D-90E9-AB5F21613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26" y="116213"/>
            <a:ext cx="3058252" cy="28288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Nelle foto S.Em. Rev.ma il Cardinale Pietro Parolin, Segretario di Stato Vaticano, Sergio Mattarella, Presidente della Repubblica italiana, e Pietro Grasso, Presidente della Repubblica italiana.">
            <a:extLst>
              <a:ext uri="{FF2B5EF4-FFF2-40B4-BE49-F238E27FC236}">
                <a16:creationId xmlns:a16="http://schemas.microsoft.com/office/drawing/2014/main" id="{50CE0127-25C3-44B0-96EF-AF8275269E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7920" y="135949"/>
            <a:ext cx="4216325" cy="301900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ietro ai 90 anni dei Patti Lateranensi la storia della “particolare” laicità">
            <a:extLst>
              <a:ext uri="{FF2B5EF4-FFF2-40B4-BE49-F238E27FC236}">
                <a16:creationId xmlns:a16="http://schemas.microsoft.com/office/drawing/2014/main" id="{E928BA43-6460-430E-B7EC-1CF64781B3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138" r="22201" b="13491"/>
          <a:stretch/>
        </p:blipFill>
        <p:spPr bwMode="auto">
          <a:xfrm>
            <a:off x="7627920" y="3428999"/>
            <a:ext cx="4216325" cy="3146007"/>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con angoli arrotondati 3">
            <a:extLst>
              <a:ext uri="{FF2B5EF4-FFF2-40B4-BE49-F238E27FC236}">
                <a16:creationId xmlns:a16="http://schemas.microsoft.com/office/drawing/2014/main" id="{A0CA31A4-C805-42D5-A2CC-95E98DD07E6F}"/>
              </a:ext>
            </a:extLst>
          </p:cNvPr>
          <p:cNvSpPr/>
          <p:nvPr/>
        </p:nvSpPr>
        <p:spPr>
          <a:xfrm>
            <a:off x="10759723" y="6329712"/>
            <a:ext cx="1084521" cy="24529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accent1">
                    <a:lumMod val="50000"/>
                  </a:schemeClr>
                </a:solidFill>
              </a:rPr>
              <a:t>2019</a:t>
            </a:r>
          </a:p>
        </p:txBody>
      </p:sp>
      <p:sp>
        <p:nvSpPr>
          <p:cNvPr id="10" name="Rettangolo con angoli arrotondati 9">
            <a:extLst>
              <a:ext uri="{FF2B5EF4-FFF2-40B4-BE49-F238E27FC236}">
                <a16:creationId xmlns:a16="http://schemas.microsoft.com/office/drawing/2014/main" id="{2D4B89E3-FD34-4FF7-A174-548625CF39C4}"/>
              </a:ext>
            </a:extLst>
          </p:cNvPr>
          <p:cNvSpPr/>
          <p:nvPr/>
        </p:nvSpPr>
        <p:spPr>
          <a:xfrm>
            <a:off x="10759724" y="2909662"/>
            <a:ext cx="1084521" cy="24529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accent1">
                    <a:lumMod val="50000"/>
                  </a:schemeClr>
                </a:solidFill>
              </a:rPr>
              <a:t>2017</a:t>
            </a:r>
          </a:p>
        </p:txBody>
      </p:sp>
      <p:pic>
        <p:nvPicPr>
          <p:cNvPr id="4104" name="Picture 8" descr="Da sinistra il Presidente del Consiglio dei ministri, Paolo Gentiloni, S.Em. Rev.ma il Cardinale Pietro Parolin, Segretario di Stato Vaticano, Il Presidente della Repubblica Italiana e il Presidente del Senato della Repubblica, e Simone Baldelli, Vice Presidente della Camera dei deputati.">
            <a:extLst>
              <a:ext uri="{FF2B5EF4-FFF2-40B4-BE49-F238E27FC236}">
                <a16:creationId xmlns:a16="http://schemas.microsoft.com/office/drawing/2014/main" id="{C38C4D08-CE69-46C6-AC43-3C4DC8E037E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8071" b="9002"/>
          <a:stretch/>
        </p:blipFill>
        <p:spPr bwMode="auto">
          <a:xfrm>
            <a:off x="3352638" y="3429000"/>
            <a:ext cx="4133798" cy="3146007"/>
          </a:xfrm>
          <a:prstGeom prst="rect">
            <a:avLst/>
          </a:prstGeom>
          <a:noFill/>
          <a:extLst>
            <a:ext uri="{909E8E84-426E-40DD-AFC4-6F175D3DCCD1}">
              <a14:hiddenFill xmlns:a14="http://schemas.microsoft.com/office/drawing/2010/main">
                <a:solidFill>
                  <a:srgbClr val="FFFFFF"/>
                </a:solidFill>
              </a14:hiddenFill>
            </a:ext>
          </a:extLst>
        </p:spPr>
      </p:pic>
      <p:sp>
        <p:nvSpPr>
          <p:cNvPr id="12" name="Rettangolo con angoli arrotondati 11">
            <a:extLst>
              <a:ext uri="{FF2B5EF4-FFF2-40B4-BE49-F238E27FC236}">
                <a16:creationId xmlns:a16="http://schemas.microsoft.com/office/drawing/2014/main" id="{C281621E-8B0C-4CF8-949E-69DCCE20ECF2}"/>
              </a:ext>
            </a:extLst>
          </p:cNvPr>
          <p:cNvSpPr/>
          <p:nvPr/>
        </p:nvSpPr>
        <p:spPr>
          <a:xfrm>
            <a:off x="6401915" y="6329712"/>
            <a:ext cx="1084521" cy="24529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accent1">
                    <a:lumMod val="50000"/>
                  </a:schemeClr>
                </a:solidFill>
              </a:rPr>
              <a:t>2018</a:t>
            </a:r>
          </a:p>
        </p:txBody>
      </p:sp>
      <p:pic>
        <p:nvPicPr>
          <p:cNvPr id="4106" name="Picture 10" descr="Ricevimento in occasione della ricorrenza annuale della firma dei Patti Lateranensi e dell'Accordo di modificazione del Concordato">
            <a:extLst>
              <a:ext uri="{FF2B5EF4-FFF2-40B4-BE49-F238E27FC236}">
                <a16:creationId xmlns:a16="http://schemas.microsoft.com/office/drawing/2014/main" id="{169B9CE1-9E2A-4323-A456-025ABB5ABD7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046" t="13837" r="20900" b="8893"/>
          <a:stretch/>
        </p:blipFill>
        <p:spPr bwMode="auto">
          <a:xfrm>
            <a:off x="3382280" y="135949"/>
            <a:ext cx="4104156" cy="3019007"/>
          </a:xfrm>
          <a:prstGeom prst="rect">
            <a:avLst/>
          </a:prstGeom>
          <a:noFill/>
          <a:extLst>
            <a:ext uri="{909E8E84-426E-40DD-AFC4-6F175D3DCCD1}">
              <a14:hiddenFill xmlns:a14="http://schemas.microsoft.com/office/drawing/2010/main">
                <a:solidFill>
                  <a:srgbClr val="FFFFFF"/>
                </a:solidFill>
              </a14:hiddenFill>
            </a:ext>
          </a:extLst>
        </p:spPr>
      </p:pic>
      <p:sp>
        <p:nvSpPr>
          <p:cNvPr id="14" name="Rettangolo con angoli arrotondati 13">
            <a:extLst>
              <a:ext uri="{FF2B5EF4-FFF2-40B4-BE49-F238E27FC236}">
                <a16:creationId xmlns:a16="http://schemas.microsoft.com/office/drawing/2014/main" id="{1951D073-908A-4A7A-B017-5C8A5E15B5D5}"/>
              </a:ext>
            </a:extLst>
          </p:cNvPr>
          <p:cNvSpPr/>
          <p:nvPr/>
        </p:nvSpPr>
        <p:spPr>
          <a:xfrm>
            <a:off x="6401915" y="2909662"/>
            <a:ext cx="1084521" cy="24529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chemeClr val="accent1">
                    <a:lumMod val="50000"/>
                  </a:schemeClr>
                </a:solidFill>
              </a:rPr>
              <a:t>2012</a:t>
            </a:r>
          </a:p>
        </p:txBody>
      </p:sp>
      <p:pic>
        <p:nvPicPr>
          <p:cNvPr id="2050" name="Picture 2" descr="Risultato immagini per patti lateranensi">
            <a:extLst>
              <a:ext uri="{FF2B5EF4-FFF2-40B4-BE49-F238E27FC236}">
                <a16:creationId xmlns:a16="http://schemas.microsoft.com/office/drawing/2014/main" id="{9E445ED9-25CA-44A9-A8EA-CD9F136A620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69" t="9025" r="48074" b="6539"/>
          <a:stretch/>
        </p:blipFill>
        <p:spPr bwMode="auto">
          <a:xfrm>
            <a:off x="140278" y="2995170"/>
            <a:ext cx="3056200" cy="3746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963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E768CB-FAEB-411F-AB68-B3CCEE671AF7}"/>
              </a:ext>
            </a:extLst>
          </p:cNvPr>
          <p:cNvSpPr>
            <a:spLocks noGrp="1"/>
          </p:cNvSpPr>
          <p:nvPr>
            <p:ph type="title"/>
          </p:nvPr>
        </p:nvSpPr>
        <p:spPr>
          <a:xfrm>
            <a:off x="247650" y="130556"/>
            <a:ext cx="4639358" cy="1016000"/>
          </a:xfrm>
          <a:solidFill>
            <a:schemeClr val="bg1">
              <a:lumMod val="95000"/>
            </a:schemeClr>
          </a:solidFill>
        </p:spPr>
        <p:txBody>
          <a:bodyPr>
            <a:normAutofit fontScale="90000"/>
          </a:bodyPr>
          <a:lstStyle/>
          <a:p>
            <a:pPr algn="ctr"/>
            <a:r>
              <a:rPr lang="it-IT" sz="4000" dirty="0">
                <a:solidFill>
                  <a:schemeClr val="accent1">
                    <a:lumMod val="50000"/>
                  </a:schemeClr>
                </a:solidFill>
              </a:rPr>
              <a:t>Revisione Concordato</a:t>
            </a:r>
            <a:br>
              <a:rPr lang="it-IT" dirty="0">
                <a:solidFill>
                  <a:schemeClr val="accent1">
                    <a:lumMod val="50000"/>
                  </a:schemeClr>
                </a:solidFill>
              </a:rPr>
            </a:br>
            <a:r>
              <a:rPr lang="it-IT" sz="3600" dirty="0">
                <a:solidFill>
                  <a:schemeClr val="accent1">
                    <a:lumMod val="50000"/>
                  </a:schemeClr>
                </a:solidFill>
              </a:rPr>
              <a:t>18 febbraio 1984</a:t>
            </a:r>
          </a:p>
        </p:txBody>
      </p:sp>
      <p:pic>
        <p:nvPicPr>
          <p:cNvPr id="1026" name="Picture 2" descr="Risultato immagini per rinnovo concordato 1984">
            <a:extLst>
              <a:ext uri="{FF2B5EF4-FFF2-40B4-BE49-F238E27FC236}">
                <a16:creationId xmlns:a16="http://schemas.microsoft.com/office/drawing/2014/main" id="{E0720994-16A2-458D-A727-C733686255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5511" y="130556"/>
            <a:ext cx="7005863" cy="39232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FB25465-5130-4EA9-AFD8-6F85A3A244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81" t="4593" b="27852"/>
          <a:stretch/>
        </p:blipFill>
        <p:spPr bwMode="auto">
          <a:xfrm>
            <a:off x="247650" y="1381760"/>
            <a:ext cx="4639358" cy="53456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isultato immagini per rinnovo concordato 1984">
            <a:extLst>
              <a:ext uri="{FF2B5EF4-FFF2-40B4-BE49-F238E27FC236}">
                <a16:creationId xmlns:a16="http://schemas.microsoft.com/office/drawing/2014/main" id="{85D541CA-0AE2-43A1-8A28-859DC34427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7567"/>
          <a:stretch/>
        </p:blipFill>
        <p:spPr bwMode="auto">
          <a:xfrm>
            <a:off x="6310541" y="4175760"/>
            <a:ext cx="4520019" cy="2551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022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7BF9FA6-1332-4159-ABB5-30453DB02C36}"/>
              </a:ext>
            </a:extLst>
          </p:cNvPr>
          <p:cNvSpPr txBox="1"/>
          <p:nvPr/>
        </p:nvSpPr>
        <p:spPr>
          <a:xfrm>
            <a:off x="309141" y="1200061"/>
            <a:ext cx="5233877" cy="5078313"/>
          </a:xfrm>
          <a:prstGeom prst="rect">
            <a:avLst/>
          </a:prstGeom>
          <a:noFill/>
        </p:spPr>
        <p:txBody>
          <a:bodyPr wrap="square">
            <a:spAutoFit/>
          </a:bodyPr>
          <a:lstStyle/>
          <a:p>
            <a:pPr algn="just"/>
            <a:br>
              <a:rPr lang="it-IT" b="0" i="0" dirty="0">
                <a:solidFill>
                  <a:srgbClr val="3B3B3B"/>
                </a:solidFill>
                <a:effectLst/>
                <a:latin typeface="cardobold"/>
              </a:rPr>
            </a:br>
            <a:r>
              <a:rPr lang="it-IT" sz="2400" b="0" i="0" dirty="0">
                <a:solidFill>
                  <a:schemeClr val="accent1">
                    <a:lumMod val="50000"/>
                  </a:schemeClr>
                </a:solidFill>
                <a:effectLst/>
                <a:latin typeface="Georgia" panose="02040502050405020303" pitchFamily="18" charset="0"/>
              </a:rPr>
              <a:t>La missione e il ruo­lo internazionale della Città del Va­ticano, la dottrina giuridica si divi­de in due scuole di pensiero:</a:t>
            </a:r>
          </a:p>
          <a:p>
            <a:pPr algn="just"/>
            <a:r>
              <a:rPr lang="it-IT" sz="2400" b="0" i="0" dirty="0">
                <a:solidFill>
                  <a:schemeClr val="accent1">
                    <a:lumMod val="50000"/>
                  </a:schemeClr>
                </a:solidFill>
                <a:effectLst/>
                <a:latin typeface="Georgia" panose="02040502050405020303" pitchFamily="18" charset="0"/>
              </a:rPr>
              <a:t>alcuni considerano l’esistenza dello Stato come «un fine imprescindibile», una sorta di riproduzione in pic­colo dello Stato pontificio;</a:t>
            </a:r>
          </a:p>
          <a:p>
            <a:pPr algn="just"/>
            <a:r>
              <a:rPr lang="it-IT" sz="2400" b="0" i="0" dirty="0">
                <a:solidFill>
                  <a:schemeClr val="accent1">
                    <a:lumMod val="50000"/>
                  </a:schemeClr>
                </a:solidFill>
                <a:effectLst/>
                <a:latin typeface="Georgia" panose="02040502050405020303" pitchFamily="18" charset="0"/>
              </a:rPr>
              <a:t>altri lo ritengono un mezzo, un semplice strumento per garantire il Sommo Pontefice e la Santa Sede.</a:t>
            </a:r>
          </a:p>
          <a:p>
            <a:pPr algn="l"/>
            <a:endParaRPr lang="it-IT" b="0" i="0" dirty="0">
              <a:solidFill>
                <a:srgbClr val="3B3B3B"/>
              </a:solidFill>
              <a:effectLst/>
              <a:latin typeface="Georgia" panose="02040502050405020303" pitchFamily="18" charset="0"/>
            </a:endParaRPr>
          </a:p>
        </p:txBody>
      </p:sp>
      <p:sp>
        <p:nvSpPr>
          <p:cNvPr id="6" name="Rettangolo 5">
            <a:extLst>
              <a:ext uri="{FF2B5EF4-FFF2-40B4-BE49-F238E27FC236}">
                <a16:creationId xmlns:a16="http://schemas.microsoft.com/office/drawing/2014/main" id="{4350DADE-9B9C-456B-9693-D9F84D0146F1}"/>
              </a:ext>
            </a:extLst>
          </p:cNvPr>
          <p:cNvSpPr/>
          <p:nvPr/>
        </p:nvSpPr>
        <p:spPr>
          <a:xfrm>
            <a:off x="172720" y="256126"/>
            <a:ext cx="5506720" cy="75585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accent1">
                    <a:lumMod val="50000"/>
                  </a:schemeClr>
                </a:solidFill>
              </a:rPr>
              <a:t>Stato Città del Vaticano</a:t>
            </a:r>
          </a:p>
        </p:txBody>
      </p:sp>
      <p:sp>
        <p:nvSpPr>
          <p:cNvPr id="2" name="Rettangolo 1">
            <a:extLst>
              <a:ext uri="{FF2B5EF4-FFF2-40B4-BE49-F238E27FC236}">
                <a16:creationId xmlns:a16="http://schemas.microsoft.com/office/drawing/2014/main" id="{A4D9CFF1-A170-4F06-8126-80AB31C8F25A}"/>
              </a:ext>
            </a:extLst>
          </p:cNvPr>
          <p:cNvSpPr/>
          <p:nvPr/>
        </p:nvSpPr>
        <p:spPr>
          <a:xfrm>
            <a:off x="5902960" y="256126"/>
            <a:ext cx="6116320" cy="620563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2000" dirty="0">
                <a:solidFill>
                  <a:schemeClr val="accent1">
                    <a:lumMod val="50000"/>
                  </a:schemeClr>
                </a:solidFill>
                <a:latin typeface="Georgia" panose="02040502050405020303" pitchFamily="18" charset="0"/>
              </a:rPr>
              <a:t>T</a:t>
            </a:r>
            <a:r>
              <a:rPr lang="it-IT" sz="2000" b="0" i="0" dirty="0">
                <a:solidFill>
                  <a:schemeClr val="accent1">
                    <a:lumMod val="50000"/>
                  </a:schemeClr>
                </a:solidFill>
                <a:effectLst/>
                <a:latin typeface="Georgia" panose="02040502050405020303" pitchFamily="18" charset="0"/>
              </a:rPr>
              <a:t>re linee di ricerca:</a:t>
            </a:r>
          </a:p>
          <a:p>
            <a:pPr algn="just">
              <a:buFont typeface="+mj-lt"/>
              <a:buAutoNum type="arabicPeriod"/>
            </a:pPr>
            <a:r>
              <a:rPr lang="it-IT" sz="2000" b="0" i="0" dirty="0">
                <a:solidFill>
                  <a:schemeClr val="accent1">
                    <a:lumMod val="50000"/>
                  </a:schemeClr>
                </a:solidFill>
                <a:effectLst/>
                <a:latin typeface="Georgia" panose="02040502050405020303" pitchFamily="18" charset="0"/>
              </a:rPr>
              <a:t> La natura funzionalista dello Stato, pensato come uno strumento a servizio della Santa Sede. Lo «Stato senza nazione» della Città del Vaticano, inteso come mezzo e non come fine, rimane nella sua essenza un «esempio di alterità» rispetto agli Stati che si isolano dallo scenario internazionale, costruendo muri.</a:t>
            </a:r>
          </a:p>
          <a:p>
            <a:pPr algn="just">
              <a:buFont typeface="+mj-lt"/>
              <a:buAutoNum type="arabicPeriod"/>
            </a:pPr>
            <a:r>
              <a:rPr lang="it-IT" sz="2000" dirty="0">
                <a:solidFill>
                  <a:schemeClr val="accent1">
                    <a:lumMod val="50000"/>
                  </a:schemeClr>
                </a:solidFill>
                <a:latin typeface="Georgia" panose="02040502050405020303" pitchFamily="18" charset="0"/>
              </a:rPr>
              <a:t> I</a:t>
            </a:r>
            <a:r>
              <a:rPr lang="it-IT" sz="2000" b="0" i="0" dirty="0">
                <a:solidFill>
                  <a:schemeClr val="accent1">
                    <a:lumMod val="50000"/>
                  </a:schemeClr>
                </a:solidFill>
                <a:effectLst/>
                <a:latin typeface="Georgia" panose="02040502050405020303" pitchFamily="18" charset="0"/>
              </a:rPr>
              <a:t>l rapporto di questi ultimi 10 anni tra l’Unione Europea e lo Stato Vaticano. L’«europeizzazione» del diritto vaticano, una scelta silenziosa e poco narrata dai media, ha permesso all’ordinamento vaticano di uscire da quella zona grigia in cui era stato confinato dal diritto internaziona­le.</a:t>
            </a:r>
          </a:p>
          <a:p>
            <a:pPr algn="just">
              <a:buFont typeface="+mj-lt"/>
              <a:buAutoNum type="arabicPeriod"/>
            </a:pPr>
            <a:r>
              <a:rPr lang="it-IT" sz="2000" b="0" i="0" dirty="0">
                <a:solidFill>
                  <a:schemeClr val="accent1">
                    <a:lumMod val="50000"/>
                  </a:schemeClr>
                </a:solidFill>
                <a:effectLst/>
                <a:latin typeface="Georgia" panose="02040502050405020303" pitchFamily="18" charset="0"/>
              </a:rPr>
              <a:t> </a:t>
            </a:r>
            <a:r>
              <a:rPr lang="it-IT" sz="2000" dirty="0">
                <a:solidFill>
                  <a:schemeClr val="accent1">
                    <a:lumMod val="50000"/>
                  </a:schemeClr>
                </a:solidFill>
                <a:latin typeface="Georgia" panose="02040502050405020303" pitchFamily="18" charset="0"/>
              </a:rPr>
              <a:t>L</a:t>
            </a:r>
            <a:r>
              <a:rPr lang="it-IT" sz="2000" b="0" i="0" dirty="0">
                <a:solidFill>
                  <a:schemeClr val="accent1">
                    <a:lumMod val="50000"/>
                  </a:schemeClr>
                </a:solidFill>
                <a:effectLst/>
                <a:latin typeface="Georgia" panose="02040502050405020303" pitchFamily="18" charset="0"/>
              </a:rPr>
              <a:t>e riforme recenti che hanno rafforzato l’efficienza, la trasparenza interna e le procedure, come ad esempio le nuove regole del circuito bancario vaticano o quelle relative alla protezione delle persone vulnerabili.</a:t>
            </a:r>
            <a:endParaRPr lang="it-IT" sz="2000" dirty="0">
              <a:solidFill>
                <a:schemeClr val="accent1">
                  <a:lumMod val="50000"/>
                </a:schemeClr>
              </a:solidFill>
            </a:endParaRPr>
          </a:p>
        </p:txBody>
      </p:sp>
    </p:spTree>
    <p:extLst>
      <p:ext uri="{BB962C8B-B14F-4D97-AF65-F5344CB8AC3E}">
        <p14:creationId xmlns:p14="http://schemas.microsoft.com/office/powerpoint/2010/main" val="647138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C469DE7-23DF-437E-9B2B-EB03780DD8C3}"/>
              </a:ext>
            </a:extLst>
          </p:cNvPr>
          <p:cNvSpPr>
            <a:spLocks noGrp="1"/>
          </p:cNvSpPr>
          <p:nvPr>
            <p:ph idx="1"/>
          </p:nvPr>
        </p:nvSpPr>
        <p:spPr>
          <a:xfrm>
            <a:off x="304800" y="314959"/>
            <a:ext cx="11602720" cy="6248401"/>
          </a:xfrm>
          <a:ln>
            <a:solidFill>
              <a:schemeClr val="bg1">
                <a:lumMod val="50000"/>
              </a:schemeClr>
            </a:solidFill>
          </a:ln>
        </p:spPr>
        <p:txBody>
          <a:bodyPr>
            <a:normAutofit/>
          </a:bodyPr>
          <a:lstStyle/>
          <a:p>
            <a:pPr indent="228600" algn="just">
              <a:lnSpc>
                <a:spcPct val="150000"/>
              </a:lnSpc>
            </a:pPr>
            <a:r>
              <a:rPr lang="it-IT" sz="24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Agli occhi di Pio XI, e di molti cattolici italiani, il fascismo apparve come la provvidenziale opposizione alla minaccia “rossa” e all’anticlericalismo che la caratterizzava, come pure, l’instaurazione di un ordine che comprendeva il rispetto della religione. In questa prospettiva la Chiesa non ebbe difficoltà ad abbandonare ogni sostegno al partito “popolare”, che don Luigi Sturzo aveva fondato nel 1919 intorno a un programma di rinnovamento per raccogliere i voti cattolici e che aveva ottenuto un buon successo, divenendo il secondo gruppo del parlamento italiano. «A un partito “amico” ma autonomo la Santa Sede preferì un rapporto privilegiato col regime fascista, il quale non lesinò concreti appoggi, soprattutto economici, alla Chiesa, rovesciando l’abituale anticlericalismo della classe dirigente post-unitaria» (</a:t>
            </a:r>
            <a:r>
              <a:rPr lang="it-IT" sz="2400" cap="small"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G. ALBERIGO</a:t>
            </a:r>
            <a:r>
              <a:rPr lang="it-IT" sz="24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a:t>
            </a:r>
            <a:r>
              <a:rPr lang="it-IT" sz="2400" i="1"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 Il cristianesimo in Italia</a:t>
            </a:r>
            <a:r>
              <a:rPr lang="it-IT" sz="2400" dirty="0">
                <a:solidFill>
                  <a:schemeClr val="accent1">
                    <a:lumMod val="50000"/>
                  </a:schemeClr>
                </a:solidFill>
                <a:effectLst/>
                <a:latin typeface="Tahoma" panose="020B0604030504040204" pitchFamily="34" charset="0"/>
                <a:ea typeface="Tahoma" panose="020B0604030504040204" pitchFamily="34" charset="0"/>
                <a:cs typeface="Tahoma" panose="020B0604030504040204" pitchFamily="34" charset="0"/>
              </a:rPr>
              <a:t>, Laterza, Bari 1989,108)</a:t>
            </a:r>
          </a:p>
        </p:txBody>
      </p:sp>
    </p:spTree>
    <p:extLst>
      <p:ext uri="{BB962C8B-B14F-4D97-AF65-F5344CB8AC3E}">
        <p14:creationId xmlns:p14="http://schemas.microsoft.com/office/powerpoint/2010/main" val="375287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FD7D91F-69FE-42FB-87D0-5E7F2FBE2346}"/>
              </a:ext>
            </a:extLst>
          </p:cNvPr>
          <p:cNvSpPr>
            <a:spLocks noGrp="1"/>
          </p:cNvSpPr>
          <p:nvPr>
            <p:ph idx="1"/>
          </p:nvPr>
        </p:nvSpPr>
        <p:spPr>
          <a:xfrm>
            <a:off x="345440" y="553720"/>
            <a:ext cx="11501120" cy="5750560"/>
          </a:xfrm>
          <a:ln>
            <a:solidFill>
              <a:schemeClr val="bg1">
                <a:lumMod val="50000"/>
              </a:schemeClr>
            </a:solidFill>
          </a:ln>
        </p:spPr>
        <p:txBody>
          <a:bodyPr>
            <a:normAutofit/>
          </a:bodyPr>
          <a:lstStyle/>
          <a:p>
            <a:pPr algn="just"/>
            <a:r>
              <a:rPr lang="it-IT" sz="2700" dirty="0">
                <a:solidFill>
                  <a:schemeClr val="accent1">
                    <a:lumMod val="50000"/>
                  </a:schemeClr>
                </a:solidFill>
                <a:effectLst/>
                <a:ea typeface="Tahoma" panose="020B0604030504040204" pitchFamily="34" charset="0"/>
                <a:cs typeface="Tahoma" panose="020B0604030504040204" pitchFamily="34" charset="0"/>
              </a:rPr>
              <a:t>Con i Patti Lateranensi Chiesa e Stato si riconoscevano reciprocamente autorità a decidere, senza doversi appellare ad eventuali garanzie internazionali: trattavano da sovranità a sovranità (</a:t>
            </a:r>
            <a:r>
              <a:rPr lang="it-IT" sz="2700" i="1" dirty="0">
                <a:solidFill>
                  <a:schemeClr val="accent1">
                    <a:lumMod val="50000"/>
                  </a:schemeClr>
                </a:solidFill>
                <a:effectLst/>
                <a:ea typeface="Tahoma" panose="020B0604030504040204" pitchFamily="34" charset="0"/>
                <a:cs typeface="Tahoma" panose="020B0604030504040204" pitchFamily="34" charset="0"/>
              </a:rPr>
              <a:t>Cfr.</a:t>
            </a:r>
            <a:r>
              <a:rPr lang="it-IT" sz="2700" dirty="0">
                <a:solidFill>
                  <a:schemeClr val="accent1">
                    <a:lumMod val="50000"/>
                  </a:schemeClr>
                </a:solidFill>
                <a:effectLst/>
                <a:ea typeface="Tahoma" panose="020B0604030504040204" pitchFamily="34" charset="0"/>
                <a:cs typeface="Tahoma" panose="020B0604030504040204" pitchFamily="34" charset="0"/>
              </a:rPr>
              <a:t> G. LENTINI, </a:t>
            </a:r>
            <a:r>
              <a:rPr lang="it-IT" sz="2700" i="1" dirty="0">
                <a:solidFill>
                  <a:schemeClr val="accent1">
                    <a:lumMod val="50000"/>
                  </a:schemeClr>
                </a:solidFill>
                <a:effectLst/>
                <a:ea typeface="Tahoma" panose="020B0604030504040204" pitchFamily="34" charset="0"/>
                <a:cs typeface="Tahoma" panose="020B0604030504040204" pitchFamily="34" charset="0"/>
              </a:rPr>
              <a:t>Pio XI, l’Italia e Mussolini, </a:t>
            </a:r>
            <a:r>
              <a:rPr lang="it-IT" sz="2700" dirty="0">
                <a:solidFill>
                  <a:schemeClr val="accent1">
                    <a:lumMod val="50000"/>
                  </a:schemeClr>
                </a:solidFill>
                <a:effectLst/>
                <a:ea typeface="Tahoma" panose="020B0604030504040204" pitchFamily="34" charset="0"/>
                <a:cs typeface="Tahoma" panose="020B0604030504040204" pitchFamily="34" charset="0"/>
              </a:rPr>
              <a:t>Città Nuova, Roma 2008, 52-53). Con il Concordato lo Stato Italiano riconosceva per esempio l’effetto civile del matrimonio religioso e introduceva l’insegnamento della religione nelle scuole, ma in cambio ottenne il giuramento al Capo dello Stato che doveva essere prestato da tutti i vescovi neo-eletti prima di prendere possesso delle loro diocesi. Con questo accordo, che Giovanni Gentile, ideologo del fascismo e già ministro dell’Istruzione, nel 1927 aveva apostrofato come una brutta utopia che avrebbe limitato la sovranità dello Stato italiano, si chiudeva il conflitto tra coscienza cattolica e coscienza nazionale. Tuttavia la condizione di privilegio in cui il cattolicesimo si trovò non fu messa a frutto e anzi ebbe anche effetti di assopimento, limitati nel 1931 da alcuni conflitti col fascismo a proposito dell’Azione cattolica e, dopo il 1939, dall’impegno per la salvaguardia degli ebrei nei confronti delle leggi razziali.</a:t>
            </a:r>
          </a:p>
          <a:p>
            <a:pPr algn="just"/>
            <a:endParaRPr lang="it-IT" dirty="0"/>
          </a:p>
        </p:txBody>
      </p:sp>
    </p:spTree>
    <p:extLst>
      <p:ext uri="{BB962C8B-B14F-4D97-AF65-F5344CB8AC3E}">
        <p14:creationId xmlns:p14="http://schemas.microsoft.com/office/powerpoint/2010/main" val="305348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230FA63-C9FF-4547-A088-58CAB38D6AF2}"/>
              </a:ext>
            </a:extLst>
          </p:cNvPr>
          <p:cNvSpPr>
            <a:spLocks noGrp="1"/>
          </p:cNvSpPr>
          <p:nvPr>
            <p:ph idx="1"/>
          </p:nvPr>
        </p:nvSpPr>
        <p:spPr>
          <a:xfrm>
            <a:off x="508000" y="406400"/>
            <a:ext cx="11135360" cy="6258560"/>
          </a:xfrm>
          <a:ln>
            <a:solidFill>
              <a:schemeClr val="bg1">
                <a:lumMod val="75000"/>
              </a:schemeClr>
            </a:solidFill>
          </a:ln>
        </p:spPr>
        <p:txBody>
          <a:bodyPr/>
          <a:lstStyle/>
          <a:p>
            <a:pPr algn="just"/>
            <a:r>
              <a:rPr lang="it-IT" dirty="0">
                <a:solidFill>
                  <a:schemeClr val="accent1">
                    <a:lumMod val="50000"/>
                  </a:schemeClr>
                </a:solidFill>
              </a:rPr>
              <a:t>Per quanto riguarda l’avvicinamento tra Santa Sede e fascismo, in contrasto con la dura intransigenza mostrata contemporaneamente nei confronti dell’</a:t>
            </a:r>
            <a:r>
              <a:rPr lang="it-IT" i="1" dirty="0">
                <a:solidFill>
                  <a:schemeClr val="accent1">
                    <a:lumMod val="50000"/>
                  </a:schemeClr>
                </a:solidFill>
              </a:rPr>
              <a:t>Action </a:t>
            </a:r>
            <a:r>
              <a:rPr lang="it-IT" i="1" dirty="0" err="1">
                <a:solidFill>
                  <a:schemeClr val="accent1">
                    <a:lumMod val="50000"/>
                  </a:schemeClr>
                </a:solidFill>
              </a:rPr>
              <a:t>Francaise</a:t>
            </a:r>
            <a:r>
              <a:rPr lang="it-IT" dirty="0">
                <a:solidFill>
                  <a:schemeClr val="accent1">
                    <a:lumMod val="50000"/>
                  </a:schemeClr>
                </a:solidFill>
              </a:rPr>
              <a:t>, è bene ricordare che i pontefici avevano avanzato proposte analoghe già nel 1919, e che la «questione romana» si sarebbe potuta risolvere già allora, sotto un regime liberale, se Vittorio Emanuele III non avesse posto il veto. «La responsabilità va dunque addossata non alla Chiesa ma alla monarchia. Nel 1929 il fascismo trasse indubbio vantaggio politico dai Patti, anche se essi, come tutti gli accordi analoghi, non costituivano un riconoscimento delle teorie su cui poggiava il regime» (G. Martina, </a:t>
            </a:r>
            <a:r>
              <a:rPr lang="it-IT" i="1" dirty="0">
                <a:solidFill>
                  <a:schemeClr val="accent1">
                    <a:lumMod val="50000"/>
                  </a:schemeClr>
                </a:solidFill>
              </a:rPr>
              <a:t>La Chiesa nell’età del totalitarismo, </a:t>
            </a:r>
            <a:r>
              <a:rPr lang="it-IT" dirty="0">
                <a:solidFill>
                  <a:schemeClr val="accent1">
                    <a:lumMod val="50000"/>
                  </a:schemeClr>
                </a:solidFill>
              </a:rPr>
              <a:t>Morcelliana,</a:t>
            </a:r>
            <a:r>
              <a:rPr lang="it-IT" i="1" dirty="0">
                <a:solidFill>
                  <a:schemeClr val="accent1">
                    <a:lumMod val="50000"/>
                  </a:schemeClr>
                </a:solidFill>
              </a:rPr>
              <a:t> </a:t>
            </a:r>
            <a:r>
              <a:rPr lang="it-IT" dirty="0">
                <a:solidFill>
                  <a:schemeClr val="accent1">
                    <a:lumMod val="50000"/>
                  </a:schemeClr>
                </a:solidFill>
              </a:rPr>
              <a:t>Brescia 1991, 111).</a:t>
            </a:r>
          </a:p>
          <a:p>
            <a:pPr algn="just"/>
            <a:r>
              <a:rPr lang="it-IT" dirty="0">
                <a:solidFill>
                  <a:schemeClr val="accent1">
                    <a:lumMod val="50000"/>
                  </a:schemeClr>
                </a:solidFill>
              </a:rPr>
              <a:t>D’altra parte i Patti trascendevano, per la loro importanza, le circostanze storiche in cui erano stipulati: da troppo tempo la questione romana restava insoluta, almeno giuridicamente, per lasciare cadere l’occasione che si offriva.</a:t>
            </a:r>
          </a:p>
        </p:txBody>
      </p:sp>
    </p:spTree>
    <p:extLst>
      <p:ext uri="{BB962C8B-B14F-4D97-AF65-F5344CB8AC3E}">
        <p14:creationId xmlns:p14="http://schemas.microsoft.com/office/powerpoint/2010/main" val="743906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F0DC0E-FA27-4186-9F36-180BAE7843E6}"/>
              </a:ext>
            </a:extLst>
          </p:cNvPr>
          <p:cNvSpPr>
            <a:spLocks noGrp="1"/>
          </p:cNvSpPr>
          <p:nvPr>
            <p:ph type="title"/>
          </p:nvPr>
        </p:nvSpPr>
        <p:spPr>
          <a:xfrm>
            <a:off x="1488440" y="182880"/>
            <a:ext cx="2707640" cy="1142683"/>
          </a:xfrm>
        </p:spPr>
        <p:txBody>
          <a:bodyPr>
            <a:normAutofit fontScale="90000"/>
          </a:bodyPr>
          <a:lstStyle/>
          <a:p>
            <a:pPr algn="ctr"/>
            <a:r>
              <a:rPr lang="it-IT" b="1" dirty="0">
                <a:solidFill>
                  <a:schemeClr val="accent1">
                    <a:lumMod val="50000"/>
                  </a:schemeClr>
                </a:solidFill>
              </a:rPr>
              <a:t>Alcide</a:t>
            </a:r>
            <a:br>
              <a:rPr lang="it-IT" b="1" dirty="0">
                <a:solidFill>
                  <a:schemeClr val="accent1">
                    <a:lumMod val="50000"/>
                  </a:schemeClr>
                </a:solidFill>
              </a:rPr>
            </a:br>
            <a:r>
              <a:rPr lang="it-IT" b="1" dirty="0">
                <a:solidFill>
                  <a:schemeClr val="accent1">
                    <a:lumMod val="50000"/>
                  </a:schemeClr>
                </a:solidFill>
              </a:rPr>
              <a:t>De Gasperi</a:t>
            </a:r>
          </a:p>
        </p:txBody>
      </p:sp>
      <p:sp>
        <p:nvSpPr>
          <p:cNvPr id="4" name="Rettangolo con angoli arrotondati 3">
            <a:extLst>
              <a:ext uri="{FF2B5EF4-FFF2-40B4-BE49-F238E27FC236}">
                <a16:creationId xmlns:a16="http://schemas.microsoft.com/office/drawing/2014/main" id="{814BF483-0852-43E1-88AB-A9888E4E4742}"/>
              </a:ext>
            </a:extLst>
          </p:cNvPr>
          <p:cNvSpPr/>
          <p:nvPr/>
        </p:nvSpPr>
        <p:spPr>
          <a:xfrm>
            <a:off x="533400" y="1497648"/>
            <a:ext cx="5034280" cy="491331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dirty="0">
                <a:solidFill>
                  <a:schemeClr val="accent1">
                    <a:lumMod val="50000"/>
                  </a:schemeClr>
                </a:solidFill>
              </a:rPr>
              <a:t>«Spero che le esperienze di Pio IX col liberalismo freneranno al giusto certi entusiasmi di fronte al fascismo, in modo che il popolo distingua fra cattolicesimo e fascismo.</a:t>
            </a:r>
          </a:p>
          <a:p>
            <a:pPr algn="ctr"/>
            <a:r>
              <a:rPr lang="it-IT" sz="3200" dirty="0">
                <a:solidFill>
                  <a:schemeClr val="accent1">
                    <a:lumMod val="50000"/>
                  </a:schemeClr>
                </a:solidFill>
              </a:rPr>
              <a:t>Il concordato è una cosa, la concordanza un’altra»</a:t>
            </a:r>
          </a:p>
        </p:txBody>
      </p:sp>
      <p:pic>
        <p:nvPicPr>
          <p:cNvPr id="1026" name="Picture 2">
            <a:extLst>
              <a:ext uri="{FF2B5EF4-FFF2-40B4-BE49-F238E27FC236}">
                <a16:creationId xmlns:a16="http://schemas.microsoft.com/office/drawing/2014/main" id="{105B1514-EB51-4374-8C55-FC7F003F3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6660" y="3018401"/>
            <a:ext cx="5255260" cy="3661164"/>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028" name="Picture 4" descr="Risultato immagini per de gasperi">
            <a:extLst>
              <a:ext uri="{FF2B5EF4-FFF2-40B4-BE49-F238E27FC236}">
                <a16:creationId xmlns:a16="http://schemas.microsoft.com/office/drawing/2014/main" id="{7DDD83D6-AE96-448D-B267-DD8D37E79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660" y="68898"/>
            <a:ext cx="2152650" cy="285750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1030" name="Picture 6" descr="Risultato immagini per de gasperi">
            <a:extLst>
              <a:ext uri="{FF2B5EF4-FFF2-40B4-BE49-F238E27FC236}">
                <a16:creationId xmlns:a16="http://schemas.microsoft.com/office/drawing/2014/main" id="{94B27888-3670-48A3-889B-A72BC15AB5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6959" y="68898"/>
            <a:ext cx="2544961" cy="285750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33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F6D9AB-4DDF-4D16-BA40-F972683EF7DC}"/>
              </a:ext>
            </a:extLst>
          </p:cNvPr>
          <p:cNvSpPr>
            <a:spLocks noGrp="1"/>
          </p:cNvSpPr>
          <p:nvPr>
            <p:ph type="title"/>
          </p:nvPr>
        </p:nvSpPr>
        <p:spPr>
          <a:xfrm>
            <a:off x="838200" y="233681"/>
            <a:ext cx="10515600" cy="833119"/>
          </a:xfrm>
          <a:ln>
            <a:solidFill>
              <a:schemeClr val="bg1">
                <a:lumMod val="50000"/>
              </a:schemeClr>
            </a:solidFill>
          </a:ln>
        </p:spPr>
        <p:txBody>
          <a:bodyPr>
            <a:normAutofit/>
          </a:bodyPr>
          <a:lstStyle/>
          <a:p>
            <a:pPr algn="ctr"/>
            <a:r>
              <a:rPr lang="it-IT" dirty="0">
                <a:solidFill>
                  <a:schemeClr val="accent1">
                    <a:lumMod val="50000"/>
                  </a:schemeClr>
                </a:solidFill>
              </a:rPr>
              <a:t>Il conflitto con il fascismo (1931-39)</a:t>
            </a:r>
          </a:p>
        </p:txBody>
      </p:sp>
      <p:sp>
        <p:nvSpPr>
          <p:cNvPr id="3" name="Segnaposto contenuto 2">
            <a:extLst>
              <a:ext uri="{FF2B5EF4-FFF2-40B4-BE49-F238E27FC236}">
                <a16:creationId xmlns:a16="http://schemas.microsoft.com/office/drawing/2014/main" id="{2627A1AB-2F1A-4717-9DD7-DC4D8148E846}"/>
              </a:ext>
            </a:extLst>
          </p:cNvPr>
          <p:cNvSpPr>
            <a:spLocks noGrp="1"/>
          </p:cNvSpPr>
          <p:nvPr>
            <p:ph idx="1"/>
          </p:nvPr>
        </p:nvSpPr>
        <p:spPr>
          <a:xfrm>
            <a:off x="365760" y="1330960"/>
            <a:ext cx="11348720" cy="5293359"/>
          </a:xfrm>
          <a:solidFill>
            <a:schemeClr val="bg1">
              <a:lumMod val="95000"/>
            </a:schemeClr>
          </a:solidFill>
        </p:spPr>
        <p:txBody>
          <a:bodyPr>
            <a:normAutofit fontScale="85000" lnSpcReduction="20000"/>
          </a:bodyPr>
          <a:lstStyle/>
          <a:p>
            <a:pPr algn="ctr"/>
            <a:endParaRPr lang="it-IT" sz="900" dirty="0">
              <a:solidFill>
                <a:schemeClr val="accent1">
                  <a:lumMod val="50000"/>
                </a:schemeClr>
              </a:solidFill>
            </a:endParaRPr>
          </a:p>
          <a:p>
            <a:pPr algn="ctr"/>
            <a:r>
              <a:rPr lang="it-IT" sz="4000" dirty="0">
                <a:solidFill>
                  <a:schemeClr val="accent1">
                    <a:lumMod val="50000"/>
                  </a:schemeClr>
                </a:solidFill>
              </a:rPr>
              <a:t>Scioglimento associazioni cattoliche (1931)</a:t>
            </a:r>
          </a:p>
          <a:p>
            <a:pPr algn="ctr"/>
            <a:endParaRPr lang="it-IT" sz="2400" dirty="0">
              <a:solidFill>
                <a:schemeClr val="accent1">
                  <a:lumMod val="50000"/>
                </a:schemeClr>
              </a:solidFill>
            </a:endParaRPr>
          </a:p>
          <a:p>
            <a:pPr algn="ctr"/>
            <a:r>
              <a:rPr lang="it-IT" sz="4000" dirty="0">
                <a:solidFill>
                  <a:schemeClr val="accent1">
                    <a:lumMod val="50000"/>
                  </a:schemeClr>
                </a:solidFill>
              </a:rPr>
              <a:t>Enciclica di Pio XI «Non abbiamo bisogno»</a:t>
            </a:r>
          </a:p>
          <a:p>
            <a:pPr marL="0" indent="0" algn="ctr">
              <a:buNone/>
            </a:pPr>
            <a:r>
              <a:rPr lang="it-IT" sz="4000" dirty="0">
                <a:solidFill>
                  <a:schemeClr val="accent1">
                    <a:lumMod val="50000"/>
                  </a:schemeClr>
                </a:solidFill>
              </a:rPr>
              <a:t>(29 giugno 1931)</a:t>
            </a:r>
          </a:p>
          <a:p>
            <a:pPr marL="0" indent="0" algn="just">
              <a:buNone/>
            </a:pPr>
            <a:r>
              <a:rPr lang="it-IT" sz="2800" b="0" i="0" dirty="0">
                <a:solidFill>
                  <a:schemeClr val="accent1">
                    <a:lumMod val="50000"/>
                  </a:schemeClr>
                </a:solidFill>
                <a:effectLst/>
              </a:rPr>
              <a:t>«Non abbiamo bisogno di annunciare a voi, Venerabili Fratelli, gli avvenimenti che in questi ultimi tempi hanno avuto luogo in questa Nostra Sede Episcopale Romana e in tutta Italia, che è dire nella Nostra propria dizione Primaziale, avvenimenti che hanno avuto così larga e profonda ripercussione in tutto il mondo, e più sentitamente in tutte e singole le diocesi dell’Italia e del mondo cattolico. Si riassumono in poche e tristi parole: si è tentato di colpire a morte quanto vi era e sarà sempre di più caro al Nostro cuore di Padre e Pastore di anime … e possiamo bene, dobbiamo anzi soggiungere: « </a:t>
            </a:r>
            <a:r>
              <a:rPr lang="it-IT" sz="2800" b="0" i="1" dirty="0">
                <a:solidFill>
                  <a:schemeClr val="accent1">
                    <a:lumMod val="50000"/>
                  </a:schemeClr>
                </a:solidFill>
                <a:effectLst/>
              </a:rPr>
              <a:t>e il modo ancor m’offende</a:t>
            </a:r>
            <a:r>
              <a:rPr lang="it-IT" sz="2800" b="0" i="0" dirty="0">
                <a:solidFill>
                  <a:schemeClr val="accent1">
                    <a:lumMod val="50000"/>
                  </a:schemeClr>
                </a:solidFill>
                <a:effectLst/>
              </a:rPr>
              <a:t>».</a:t>
            </a:r>
            <a:endParaRPr lang="it-IT" sz="4000" dirty="0">
              <a:solidFill>
                <a:schemeClr val="accent1">
                  <a:lumMod val="50000"/>
                </a:schemeClr>
              </a:solidFill>
            </a:endParaRPr>
          </a:p>
          <a:p>
            <a:pPr marL="0" indent="0" algn="ctr">
              <a:buNone/>
            </a:pPr>
            <a:endParaRPr lang="it-IT" sz="2400" dirty="0">
              <a:solidFill>
                <a:schemeClr val="accent1">
                  <a:lumMod val="50000"/>
                </a:schemeClr>
              </a:solidFill>
            </a:endParaRPr>
          </a:p>
          <a:p>
            <a:pPr algn="ctr"/>
            <a:r>
              <a:rPr lang="it-IT" sz="4000" dirty="0">
                <a:solidFill>
                  <a:schemeClr val="accent1">
                    <a:lumMod val="50000"/>
                  </a:schemeClr>
                </a:solidFill>
              </a:rPr>
              <a:t>Promulgazione leggi razziali (1938)</a:t>
            </a:r>
          </a:p>
        </p:txBody>
      </p:sp>
    </p:spTree>
    <p:extLst>
      <p:ext uri="{BB962C8B-B14F-4D97-AF65-F5344CB8AC3E}">
        <p14:creationId xmlns:p14="http://schemas.microsoft.com/office/powerpoint/2010/main" val="347091045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TotalTime>
  <Words>1180</Words>
  <Application>Microsoft Office PowerPoint</Application>
  <PresentationFormat>Widescreen</PresentationFormat>
  <Paragraphs>53</Paragraphs>
  <Slides>15</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15</vt:i4>
      </vt:variant>
    </vt:vector>
  </HeadingPairs>
  <TitlesOfParts>
    <vt:vector size="22" baseType="lpstr">
      <vt:lpstr>Arial</vt:lpstr>
      <vt:lpstr>Calibri</vt:lpstr>
      <vt:lpstr>Calibri Light</vt:lpstr>
      <vt:lpstr>cardobold</vt:lpstr>
      <vt:lpstr>Georgia</vt:lpstr>
      <vt:lpstr>Tahoma</vt:lpstr>
      <vt:lpstr>Tema di Office</vt:lpstr>
      <vt:lpstr>Chiesa e Fascismo</vt:lpstr>
      <vt:lpstr>PATTI LATERANENSI</vt:lpstr>
      <vt:lpstr>Patti Lateranensi (stipula 11/2/29 – ratifica 7/6/29)</vt:lpstr>
      <vt:lpstr>Presentazione standard di PowerPoint</vt:lpstr>
      <vt:lpstr>Presentazione standard di PowerPoint</vt:lpstr>
      <vt:lpstr>Presentazione standard di PowerPoint</vt:lpstr>
      <vt:lpstr>Presentazione standard di PowerPoint</vt:lpstr>
      <vt:lpstr>Presentazione standard di PowerPoint</vt:lpstr>
      <vt:lpstr>Revisione Concordato 18 febbraio 1984</vt:lpstr>
      <vt:lpstr>Presentazione standard di PowerPoint</vt:lpstr>
      <vt:lpstr>Presentazione standard di PowerPoint</vt:lpstr>
      <vt:lpstr>Presentazione standard di PowerPoint</vt:lpstr>
      <vt:lpstr>Presentazione standard di PowerPoint</vt:lpstr>
      <vt:lpstr>Alcide De Gasperi</vt:lpstr>
      <vt:lpstr>Il conflitto con il fascismo (1931-39)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Chiesa e Fascismo</dc:title>
  <dc:creator>utente</dc:creator>
  <cp:lastModifiedBy>utente</cp:lastModifiedBy>
  <cp:revision>34</cp:revision>
  <dcterms:created xsi:type="dcterms:W3CDTF">2021-02-09T21:41:31Z</dcterms:created>
  <dcterms:modified xsi:type="dcterms:W3CDTF">2021-03-07T22:54:10Z</dcterms:modified>
</cp:coreProperties>
</file>