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301" r:id="rId22"/>
    <p:sldId id="300" r:id="rId23"/>
    <p:sldId id="302" r:id="rId24"/>
    <p:sldId id="303" r:id="rId25"/>
    <p:sldId id="304" r:id="rId26"/>
    <p:sldId id="305" r:id="rId27"/>
    <p:sldId id="306" r:id="rId28"/>
    <p:sldId id="313" r:id="rId29"/>
    <p:sldId id="326" r:id="rId30"/>
    <p:sldId id="327" r:id="rId31"/>
    <p:sldId id="328" r:id="rId32"/>
    <p:sldId id="329" r:id="rId33"/>
    <p:sldId id="330" r:id="rId34"/>
    <p:sldId id="331" r:id="rId35"/>
    <p:sldId id="332" r:id="rId36"/>
    <p:sldId id="309" r:id="rId37"/>
    <p:sldId id="307" r:id="rId38"/>
    <p:sldId id="308" r:id="rId39"/>
    <p:sldId id="310" r:id="rId40"/>
    <p:sldId id="311" r:id="rId41"/>
    <p:sldId id="312" r:id="rId42"/>
    <p:sldId id="314" r:id="rId43"/>
    <p:sldId id="322" r:id="rId44"/>
    <p:sldId id="315" r:id="rId45"/>
    <p:sldId id="323" r:id="rId46"/>
    <p:sldId id="316" r:id="rId47"/>
    <p:sldId id="324" r:id="rId48"/>
    <p:sldId id="317" r:id="rId49"/>
    <p:sldId id="325" r:id="rId50"/>
    <p:sldId id="319" r:id="rId51"/>
    <p:sldId id="320" r:id="rId52"/>
    <p:sldId id="321" r:id="rId53"/>
    <p:sldId id="334" r:id="rId54"/>
    <p:sldId id="335" r:id="rId55"/>
    <p:sldId id="337" r:id="rId56"/>
    <p:sldId id="338" r:id="rId5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02775-FC3D-4FD5-8E49-21603D58D6D9}" type="datetimeFigureOut">
              <a:rPr lang="it-IT" smtClean="0"/>
              <a:pPr/>
              <a:t>06/05/2024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5AB4B-46D2-4ADA-87EA-234ED631B62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.unipd.it/local/internet_docs/netiq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spersky.it/resource-center/definitions/darknet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spersky.it/resource-center/definitions/social-engineering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spersky.it/resource-center/threats/trojans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kaspersky.it/resource-center/preemptive-safety/what-is-malware-and-how-to-protect-against-it" TargetMode="Externa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.unipd.it/local/internet_docs/smiley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s.ohio-state.edu/hypertext/faq/usenet/top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is.ohio-state.edu/hypertext/faq/usenet/top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3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tican.va/roman_curia/pontifical_councils/pccs/documents/rc_pc_pccs_doc_20020228_ethics-internet_it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tican.va/roman_curia/pontifical_councils/pccs/documents/rc_pc_pccs_doc_07051989_pornography_it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tican.va/content/francesco/it/speeches/2017/october/documents/papa-francesco_20171006_congresso-childdignity-digitalworld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ettimananews.it/chiesa/dichiarazione-roma/" TargetMode="External"/><Relationship Id="rId4" Type="http://schemas.openxmlformats.org/officeDocument/2006/relationships/hyperlink" Target="https://www.childdignity.com/blog/declaration-of-rome" TargetMode="Externa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magine 5" descr="sfondi_sanmetodio_2020_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Titolo 1"/>
          <p:cNvSpPr>
            <a:spLocks noGrp="1"/>
          </p:cNvSpPr>
          <p:nvPr>
            <p:ph type="ctrTitle"/>
          </p:nvPr>
        </p:nvSpPr>
        <p:spPr>
          <a:xfrm>
            <a:off x="685800" y="3706813"/>
            <a:ext cx="7772400" cy="936625"/>
          </a:xfrm>
        </p:spPr>
        <p:txBody>
          <a:bodyPr/>
          <a:lstStyle/>
          <a:p>
            <a:pPr eaLnBrk="1" hangingPunct="1"/>
            <a:r>
              <a:rPr lang="it-IT" b="1" smtClean="0">
                <a:solidFill>
                  <a:schemeClr val="bg1"/>
                </a:solidFill>
              </a:rPr>
              <a:t>TEORIA ED ETICA DEI </a:t>
            </a:r>
            <a:r>
              <a:rPr lang="it-IT" b="1" i="1" smtClean="0">
                <a:solidFill>
                  <a:schemeClr val="bg1"/>
                </a:solidFill>
              </a:rPr>
              <a:t>MEDIA</a:t>
            </a:r>
            <a:endParaRPr lang="it-IT" b="1" smtClean="0">
              <a:solidFill>
                <a:schemeClr val="bg1"/>
              </a:solidFill>
            </a:endParaRPr>
          </a:p>
        </p:txBody>
      </p:sp>
      <p:sp>
        <p:nvSpPr>
          <p:cNvPr id="2052" name="Sottotitolo 2"/>
          <p:cNvSpPr>
            <a:spLocks noGrp="1"/>
          </p:cNvSpPr>
          <p:nvPr>
            <p:ph type="subTitle" idx="1"/>
          </p:nvPr>
        </p:nvSpPr>
        <p:spPr>
          <a:xfrm>
            <a:off x="4000500" y="6072188"/>
            <a:ext cx="6400800" cy="671512"/>
          </a:xfrm>
        </p:spPr>
        <p:txBody>
          <a:bodyPr/>
          <a:lstStyle/>
          <a:p>
            <a:pPr eaLnBrk="1" hangingPunct="1"/>
            <a:r>
              <a:rPr lang="it-IT" smtClean="0">
                <a:solidFill>
                  <a:schemeClr val="bg1"/>
                </a:solidFill>
              </a:rPr>
              <a:t>Fortunato Di Noto</a:t>
            </a:r>
          </a:p>
        </p:txBody>
      </p:sp>
      <p:pic>
        <p:nvPicPr>
          <p:cNvPr id="2053" name="Immagine 6" descr="logo_orizzontale_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6263" y="214313"/>
            <a:ext cx="25400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olo 1"/>
          <p:cNvSpPr txBox="1">
            <a:spLocks/>
          </p:cNvSpPr>
          <p:nvPr/>
        </p:nvSpPr>
        <p:spPr bwMode="auto">
          <a:xfrm>
            <a:off x="500063" y="2571750"/>
            <a:ext cx="77724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SAN METODIO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b="1" dirty="0" smtClean="0"/>
          </a:p>
          <a:p>
            <a:pPr algn="ctr">
              <a:buNone/>
            </a:pPr>
            <a:endParaRPr lang="it-IT" b="1" dirty="0" smtClean="0"/>
          </a:p>
        </p:txBody>
      </p:sp>
      <p:sp>
        <p:nvSpPr>
          <p:cNvPr id="5" name="Rettangolo 4"/>
          <p:cNvSpPr/>
          <p:nvPr/>
        </p:nvSpPr>
        <p:spPr>
          <a:xfrm>
            <a:off x="395536" y="260648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it-IT" sz="4000" dirty="0" smtClean="0">
                <a:latin typeface="Times New Roman" charset="0"/>
              </a:rPr>
              <a:t>Se vogliamo elaborare un etica di internet, dobbiamo per prima cosa individuare gli specifici cambiamenti, nella mentalità e nei comportamenti, che la presenza della rete comporta e soprattutto, da un punto di vista filosofico,  alle </a:t>
            </a:r>
            <a:r>
              <a:rPr lang="it-IT" sz="4000" i="1" dirty="0" smtClean="0">
                <a:solidFill>
                  <a:srgbClr val="CC3300"/>
                </a:solidFill>
                <a:latin typeface="Times New Roman" charset="0"/>
              </a:rPr>
              <a:t>trasformazioni concettuali implicite nella pratica della rete e nell’interazione con essa</a:t>
            </a:r>
            <a:r>
              <a:rPr lang="it-IT" sz="4000" i="1" dirty="0" smtClean="0">
                <a:solidFill>
                  <a:srgbClr val="FF0000"/>
                </a:solidFill>
                <a:latin typeface="Times New Roman" charset="0"/>
              </a:rPr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b="1" dirty="0" smtClean="0"/>
          </a:p>
          <a:p>
            <a:pPr>
              <a:buNone/>
            </a:pPr>
            <a:r>
              <a:rPr lang="it-IT" dirty="0" smtClean="0">
                <a:latin typeface="Times New Roman" charset="0"/>
              </a:rPr>
              <a:t> Il riferimento specifico è alle nozioni di:</a:t>
            </a:r>
          </a:p>
          <a:p>
            <a:r>
              <a:rPr lang="it-IT" dirty="0" smtClean="0">
                <a:latin typeface="Times New Roman" charset="0"/>
              </a:rPr>
              <a:t>Reale e di virtuale</a:t>
            </a:r>
          </a:p>
          <a:p>
            <a:r>
              <a:rPr lang="it-IT" dirty="0" smtClean="0">
                <a:latin typeface="Times New Roman" charset="0"/>
              </a:rPr>
              <a:t>Spazio e tempo</a:t>
            </a:r>
          </a:p>
          <a:p>
            <a:r>
              <a:rPr lang="it-IT" dirty="0" smtClean="0">
                <a:latin typeface="Times New Roman" charset="0"/>
              </a:rPr>
              <a:t>Interno ed esterno</a:t>
            </a:r>
          </a:p>
          <a:p>
            <a:endParaRPr lang="it-IT" dirty="0" smtClean="0">
              <a:latin typeface="Times New Roman" charset="0"/>
            </a:endParaRPr>
          </a:p>
          <a:p>
            <a:pPr algn="just"/>
            <a:r>
              <a:rPr lang="it-IT" dirty="0" smtClean="0">
                <a:latin typeface="Times New Roman" charset="0"/>
              </a:rPr>
              <a:t>Inoltre all’imporsi di quei modelli alternativi di espressione e di argomentazione che queste trasformazioni rendono possibili</a:t>
            </a:r>
            <a:endParaRPr lang="it-IT" b="1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/>
              <a:t>Il Virtuale</a:t>
            </a:r>
          </a:p>
          <a:p>
            <a:pPr algn="ctr">
              <a:buNone/>
            </a:pPr>
            <a:endParaRPr lang="it-IT" b="1" dirty="0" smtClean="0"/>
          </a:p>
          <a:p>
            <a:r>
              <a:rPr lang="it-IT" dirty="0" smtClean="0">
                <a:latin typeface="Times New Roman" charset="0"/>
              </a:rPr>
              <a:t>Uno dei concetti chiave attualmente emergenti.</a:t>
            </a:r>
          </a:p>
          <a:p>
            <a:pPr algn="just"/>
            <a:r>
              <a:rPr lang="it-IT" dirty="0" smtClean="0">
                <a:latin typeface="Times New Roman" charset="0"/>
              </a:rPr>
              <a:t>Il virtuale non è una nozione contrapposta al reale. Si tratta di un concetto più articolato e complesso nella misura in cui racchiude e collega fra loro gli aspetti della </a:t>
            </a:r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possibilità</a:t>
            </a:r>
            <a:r>
              <a:rPr lang="it-IT" dirty="0" smtClean="0">
                <a:latin typeface="Times New Roman" charset="0"/>
              </a:rPr>
              <a:t> ,  della </a:t>
            </a:r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potenzialità </a:t>
            </a:r>
            <a:r>
              <a:rPr lang="it-IT" i="1" dirty="0" smtClean="0">
                <a:latin typeface="Times New Roman" charset="0"/>
              </a:rPr>
              <a:t>e </a:t>
            </a:r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della potenza.</a:t>
            </a:r>
            <a:endParaRPr lang="it-IT" i="1" dirty="0" smtClean="0">
              <a:latin typeface="Times New Roman" charset="0"/>
            </a:endParaRP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Le tre P.</a:t>
            </a:r>
          </a:p>
          <a:p>
            <a:pPr algn="just"/>
            <a:endParaRPr lang="it-IT" i="1" dirty="0" smtClean="0">
              <a:solidFill>
                <a:srgbClr val="CC3300"/>
              </a:solidFill>
              <a:latin typeface="Times New Roman" charset="0"/>
            </a:endParaRPr>
          </a:p>
          <a:p>
            <a:pPr algn="just"/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Possibilità</a:t>
            </a:r>
            <a:r>
              <a:rPr lang="it-IT" i="1" dirty="0" smtClean="0">
                <a:latin typeface="Times New Roman" charset="0"/>
              </a:rPr>
              <a:t>: </a:t>
            </a:r>
            <a:r>
              <a:rPr lang="it-IT" dirty="0" smtClean="0">
                <a:latin typeface="Times New Roman" charset="0"/>
              </a:rPr>
              <a:t>indica una maggior ampiezza di scelte rispetto a ciò che risulta effettivamente esistente.</a:t>
            </a:r>
            <a:r>
              <a:rPr lang="it-IT" i="1" dirty="0" smtClean="0">
                <a:latin typeface="Times New Roman" charset="0"/>
              </a:rPr>
              <a:t> </a:t>
            </a:r>
          </a:p>
          <a:p>
            <a:pPr algn="just"/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Potenzialità</a:t>
            </a:r>
            <a:r>
              <a:rPr lang="it-IT" i="1" dirty="0" smtClean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it-IT" dirty="0" smtClean="0">
                <a:latin typeface="Times New Roman" charset="0"/>
              </a:rPr>
              <a:t>: esprime la condizione in cui qualcosa si trova prima di attuarsi davvero.</a:t>
            </a:r>
          </a:p>
          <a:p>
            <a:pPr algn="just"/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Potenza</a:t>
            </a:r>
            <a:r>
              <a:rPr lang="it-IT" i="1" dirty="0" smtClean="0">
                <a:latin typeface="Times New Roman" charset="0"/>
              </a:rPr>
              <a:t>: </a:t>
            </a:r>
            <a:r>
              <a:rPr lang="it-IT" dirty="0" smtClean="0">
                <a:latin typeface="Times New Roman" charset="0"/>
              </a:rPr>
              <a:t>nel senso del potere di compiere uno specifico atto o di realizzarsi in un certo modo.</a:t>
            </a:r>
            <a:endParaRPr lang="it-IT" i="1" dirty="0" smtClean="0">
              <a:latin typeface="Times New Roman" charset="0"/>
            </a:endParaRP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just"/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Virtuale</a:t>
            </a:r>
            <a:r>
              <a:rPr lang="it-IT" dirty="0" smtClean="0">
                <a:latin typeface="Times New Roman" charset="0"/>
              </a:rPr>
              <a:t> è appunto ciò che possiede letteralmente la </a:t>
            </a:r>
            <a:r>
              <a:rPr lang="it-IT" dirty="0" err="1" smtClean="0">
                <a:solidFill>
                  <a:srgbClr val="CC3300"/>
                </a:solidFill>
                <a:latin typeface="Times New Roman" charset="0"/>
              </a:rPr>
              <a:t>virtus</a:t>
            </a:r>
            <a:r>
              <a:rPr lang="it-IT" dirty="0" smtClean="0">
                <a:latin typeface="Times New Roman" charset="0"/>
              </a:rPr>
              <a:t>.</a:t>
            </a: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/>
            <a:r>
              <a:rPr lang="it-IT" dirty="0" smtClean="0">
                <a:latin typeface="Times New Roman" charset="0"/>
              </a:rPr>
              <a:t>Semplificando: non solo ciò che ha la potenzialità di realizzarsi in maniera conforme alla sua natura, ma soprattutto ciò che ha il potere di diventare ciò che esso è già in potenza, ciò che in sé ha la virtù per attuarsi dinamicamente secondo le varie possibilità in esso insite</a:t>
            </a:r>
            <a:r>
              <a:rPr lang="it-IT" dirty="0" smtClean="0"/>
              <a:t>.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 smtClean="0">
                <a:latin typeface="Times New Roman" charset="0"/>
              </a:rPr>
              <a:t>Il virtuale si presenta quindi non come una contraddizione della realtà, ma come un potenziamento della stessa: la messa in luce di quelle ulteriori possibilità dell’uomo che le nuove tecnologie danno il potere di realizzare.</a:t>
            </a:r>
          </a:p>
          <a:p>
            <a:pPr algn="just"/>
            <a:r>
              <a:rPr lang="it-IT" dirty="0" smtClean="0">
                <a:latin typeface="Times New Roman" charset="0"/>
              </a:rPr>
              <a:t>In questa dinamica è implicito, emergente un giudizio morale: se tale realizzazione è appunto virtù, capacità di fare e di essere ciò che può fare ed essere, l’esercizio di tali capacità può essere considerato già di per sé un bene.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it-IT" dirty="0" smtClean="0">
                <a:latin typeface="Times New Roman" charset="0"/>
              </a:rPr>
              <a:t>Il fatto che il virtuale aumenti sempre più le nostre capacità di concretizzare ci pone un problema di grande importanza.</a:t>
            </a:r>
          </a:p>
          <a:p>
            <a:pPr>
              <a:lnSpc>
                <a:spcPct val="90000"/>
              </a:lnSpc>
            </a:pPr>
            <a:r>
              <a:rPr lang="it-IT" dirty="0" smtClean="0">
                <a:latin typeface="Times New Roman" charset="0"/>
              </a:rPr>
              <a:t>Nel quotidiano emerge il processo inverso: </a:t>
            </a:r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insieme alla realizzazione del virtuale si ha oggi una crescente virtualizzazione del reale</a:t>
            </a:r>
            <a:r>
              <a:rPr lang="it-IT" i="1" dirty="0" smtClean="0">
                <a:latin typeface="Times New Roman" charset="0"/>
              </a:rPr>
              <a:t>, </a:t>
            </a:r>
            <a:r>
              <a:rPr lang="it-IT" dirty="0" smtClean="0">
                <a:latin typeface="Times New Roman" charset="0"/>
              </a:rPr>
              <a:t>una sua perdita di consistenza, una riduzione del suo spessore.</a:t>
            </a:r>
          </a:p>
          <a:p>
            <a:pPr>
              <a:lnSpc>
                <a:spcPct val="90000"/>
              </a:lnSpc>
            </a:pPr>
            <a:r>
              <a:rPr lang="it-IT" dirty="0" smtClean="0">
                <a:latin typeface="Times New Roman" charset="0"/>
              </a:rPr>
              <a:t>Il reale non è più considerato qualcosa che c’è già, che esiste e resiste al nostro agire: </a:t>
            </a:r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è invece il risultato delle nostre manipolazioni, della nostra incidenza su di esso.</a:t>
            </a:r>
            <a:r>
              <a:rPr lang="it-IT" dirty="0" smtClean="0">
                <a:solidFill>
                  <a:srgbClr val="CC3300"/>
                </a:solidFill>
                <a:latin typeface="Times New Roman" charset="0"/>
              </a:rPr>
              <a:t>   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endParaRPr lang="it-IT" dirty="0" smtClean="0">
              <a:latin typeface="Times New Roman" charset="0"/>
            </a:endParaRPr>
          </a:p>
          <a:p>
            <a:r>
              <a:rPr lang="it-IT" dirty="0" smtClean="0">
                <a:latin typeface="Times New Roman" charset="0"/>
              </a:rPr>
              <a:t>Il reale è tale solo quando si conforma alle nostre capacità tecnologiche che ci portano ad annullare la sua resistenza.</a:t>
            </a:r>
          </a:p>
          <a:p>
            <a:pPr>
              <a:buNone/>
            </a:pPr>
            <a:endParaRPr lang="it-IT" dirty="0" smtClean="0">
              <a:latin typeface="Times New Roman" charset="0"/>
            </a:endParaRPr>
          </a:p>
          <a:p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La realtà viene dunque a risolversi nel suo apparire e l’apparire tende a trasformarsi in apparenza.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>
                <a:latin typeface="Times New Roman" charset="0"/>
              </a:rPr>
              <a:t>Da una parte il virtuale mira ad affermare il proprio potere di realizzazione; dall’altra, in questa sua realizzazione, apre alla realtà nuovi scenari possibili. Ma ciò accade in quanto è reale, ormai, solo ciò che viene ad apparire.</a:t>
            </a:r>
          </a:p>
          <a:p>
            <a:pPr algn="just"/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/>
            <a:r>
              <a:rPr lang="it-IT" dirty="0" smtClean="0">
                <a:latin typeface="Times New Roman" charset="0"/>
              </a:rPr>
              <a:t>Più precisamente: </a:t>
            </a:r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ciò che si fa è apparenza.</a:t>
            </a:r>
            <a:endParaRPr lang="it-IT" dirty="0" smtClean="0">
              <a:solidFill>
                <a:srgbClr val="CC3300"/>
              </a:solidFill>
              <a:latin typeface="Times New Roman" charset="0"/>
            </a:endParaRP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SPAZIO E TEMPO</a:t>
            </a:r>
          </a:p>
          <a:p>
            <a:pPr algn="just"/>
            <a:r>
              <a:rPr lang="it-IT" dirty="0" smtClean="0">
                <a:latin typeface="Times New Roman" charset="0"/>
              </a:rPr>
              <a:t>In internet le nozioni di spazio e tempo vengono radicalmente </a:t>
            </a:r>
            <a:r>
              <a:rPr lang="it-IT" dirty="0" err="1" smtClean="0">
                <a:latin typeface="Times New Roman" charset="0"/>
              </a:rPr>
              <a:t>risemantizzate</a:t>
            </a:r>
            <a:r>
              <a:rPr lang="it-IT" dirty="0" smtClean="0">
                <a:latin typeface="Times New Roman" charset="0"/>
              </a:rPr>
              <a:t> fino ad avere solo un labile legame con ciò che in passato esprimevano.</a:t>
            </a:r>
          </a:p>
          <a:p>
            <a:pPr algn="just"/>
            <a:r>
              <a:rPr lang="it-IT" dirty="0" smtClean="0">
                <a:latin typeface="Times New Roman" charset="0"/>
              </a:rPr>
              <a:t>Spazio e tempo non vengono aboliti, ma trasformati.</a:t>
            </a:r>
          </a:p>
          <a:p>
            <a:pPr algn="just"/>
            <a:r>
              <a:rPr lang="it-IT" dirty="0" smtClean="0">
                <a:latin typeface="Times New Roman" charset="0"/>
              </a:rPr>
              <a:t>La rete ha il suo spazio, apre spazio, è lei stessa spazio. Analogamente ciò che si accade nella rete si svolge in una precisa dimensione temporale.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itolo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 smtClean="0"/>
              <a:t>Lezione </a:t>
            </a:r>
            <a:r>
              <a:rPr lang="it-IT" b="1" dirty="0" smtClean="0"/>
              <a:t>n. </a:t>
            </a:r>
            <a:r>
              <a:rPr lang="it-IT" b="1" smtClean="0"/>
              <a:t>8</a:t>
            </a:r>
            <a:r>
              <a:rPr lang="it-IT" b="1" smtClean="0"/>
              <a:t/>
            </a:r>
            <a:br>
              <a:rPr lang="it-IT" b="1" smtClean="0"/>
            </a:br>
            <a:endParaRPr lang="it-IT" b="1" dirty="0" smtClean="0"/>
          </a:p>
        </p:txBody>
      </p:sp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52596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it-IT" dirty="0" smtClean="0"/>
          </a:p>
          <a:p>
            <a:pPr eaLnBrk="1" hangingPunct="1">
              <a:buFont typeface="Arial" charset="0"/>
              <a:buNone/>
            </a:pPr>
            <a:endParaRPr lang="it-IT" dirty="0" smtClean="0"/>
          </a:p>
          <a:p>
            <a:pPr algn="ctr" eaLnBrk="1" hangingPunct="1">
              <a:buFont typeface="Arial" charset="0"/>
              <a:buNone/>
            </a:pPr>
            <a:r>
              <a:rPr lang="it-IT" sz="4000" b="1" dirty="0" smtClean="0"/>
              <a:t>ETICA DELLA COMUNICAZIONE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>
                <a:latin typeface="Times New Roman" charset="0"/>
              </a:rPr>
              <a:t>Lo spazio della rete è virtuale nel senso precedentemente specificato; è articolato secondo i rimandi dei link, è disposto nella forma della connessione fra i vari nodi della rete. </a:t>
            </a:r>
          </a:p>
          <a:p>
            <a:pPr algn="just"/>
            <a:r>
              <a:rPr lang="it-IT" dirty="0" smtClean="0">
                <a:latin typeface="Times New Roman" charset="0"/>
              </a:rPr>
              <a:t>E’ praticamente uno spazio composto di altri spazi, a cui esso infinitamente rimanda, e insieme uno spazio che si apre infinitamente al suo interno, si approfondisce in se stesso, secondo la logica dell’ipertesto.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>
                <a:latin typeface="Times New Roman" charset="0"/>
              </a:rPr>
              <a:t>Tempo della rete è invece il tempo reale; il tempo dell’immediatezza, l’istante in cui sono racchiusi i vari percorsi possibili, che poi possono essere seguiti passando da un sito all’altro.</a:t>
            </a:r>
          </a:p>
          <a:p>
            <a:pPr algn="just"/>
            <a:r>
              <a:rPr lang="it-IT" dirty="0" smtClean="0">
                <a:latin typeface="Times New Roman" charset="0"/>
              </a:rPr>
              <a:t>La </a:t>
            </a:r>
            <a:r>
              <a:rPr lang="it-IT" dirty="0" smtClean="0">
                <a:solidFill>
                  <a:srgbClr val="CC3300"/>
                </a:solidFill>
                <a:latin typeface="Times New Roman" charset="0"/>
              </a:rPr>
              <a:t>simultaneità</a:t>
            </a:r>
            <a:r>
              <a:rPr lang="it-IT" dirty="0" smtClean="0">
                <a:latin typeface="Times New Roman" charset="0"/>
              </a:rPr>
              <a:t> dei collegamenti porta i percorsi diacronici a tendere alla sincronia.</a:t>
            </a:r>
          </a:p>
          <a:p>
            <a:pPr algn="just"/>
            <a:r>
              <a:rPr lang="it-IT" dirty="0" smtClean="0">
                <a:latin typeface="Times New Roman" charset="0"/>
              </a:rPr>
              <a:t>Anche in internet spazio e tempo rimandano strutturalmente l’uno all’altro</a:t>
            </a:r>
            <a:r>
              <a:rPr lang="it-IT" dirty="0" smtClean="0"/>
              <a:t>.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it-IT" b="1" dirty="0" smtClean="0"/>
              <a:t>In Internet e fuori Internet</a:t>
            </a:r>
          </a:p>
          <a:p>
            <a:pPr algn="ctr">
              <a:buNone/>
            </a:pPr>
            <a:endParaRPr lang="it-IT" b="1" dirty="0" smtClean="0"/>
          </a:p>
          <a:p>
            <a:pPr algn="just"/>
            <a:r>
              <a:rPr lang="it-IT" dirty="0" smtClean="0">
                <a:latin typeface="Times New Roman" charset="0"/>
              </a:rPr>
              <a:t>Vi sono lo spazio e il tempo di internet e lo spazio e il tempo dell’uomo nel suo rapporto con internet.</a:t>
            </a:r>
          </a:p>
          <a:p>
            <a:pPr algn="just"/>
            <a:r>
              <a:rPr lang="it-IT" dirty="0" smtClean="0">
                <a:latin typeface="Times New Roman" charset="0"/>
              </a:rPr>
              <a:t>L’uomo vive il suo quotidiano in uno spazio conosciuto e pensa in successione, </a:t>
            </a:r>
            <a:r>
              <a:rPr lang="it-IT" dirty="0" err="1" smtClean="0">
                <a:latin typeface="Times New Roman" charset="0"/>
              </a:rPr>
              <a:t>diacronicamente</a:t>
            </a:r>
            <a:r>
              <a:rPr lang="it-IT" dirty="0" smtClean="0">
                <a:latin typeface="Times New Roman" charset="0"/>
              </a:rPr>
              <a:t>.</a:t>
            </a:r>
          </a:p>
          <a:p>
            <a:pPr algn="just"/>
            <a:r>
              <a:rPr lang="it-IT" dirty="0" smtClean="0">
                <a:latin typeface="Times New Roman" charset="0"/>
              </a:rPr>
              <a:t>La riflessione che si pone è sull’incontro e sull’intreccio fra il tempo diacronico del vissuto umano e la simultaneità del tempo virtuale, ma soprattutto sul suo impatto nello scenario reale.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>
                <a:latin typeface="Times New Roman" charset="0"/>
              </a:rPr>
              <a:t>Non è facile distinguere reale e virtuale, interno ed esterno. Il contenuto si realizza nel suo manifestarsi, il reale finisce per dissolversi nell’apparenza.</a:t>
            </a:r>
          </a:p>
          <a:p>
            <a:pPr algn="just"/>
            <a:r>
              <a:rPr lang="it-IT" dirty="0" smtClean="0">
                <a:latin typeface="Times New Roman" charset="0"/>
              </a:rPr>
              <a:t>Viene a cadere in definitiva la differenza fra naturale e artificiale.</a:t>
            </a:r>
          </a:p>
          <a:p>
            <a:pPr algn="just"/>
            <a:r>
              <a:rPr lang="it-IT" i="1" dirty="0" smtClean="0">
                <a:solidFill>
                  <a:srgbClr val="CC3300"/>
                </a:solidFill>
                <a:latin typeface="Times New Roman" charset="0"/>
              </a:rPr>
              <a:t>Se da un lato a tale processo si accompagna una sensazione di potenza, dall’altro esso lascia una impressione di sconcerto, suscita un senso spaesamento</a:t>
            </a:r>
            <a:r>
              <a:rPr lang="it-IT" i="1" dirty="0" smtClean="0">
                <a:solidFill>
                  <a:srgbClr val="CC3300"/>
                </a:solidFill>
              </a:rPr>
              <a:t>.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dirty="0" smtClean="0">
              <a:latin typeface="Times New Roman" charset="0"/>
            </a:endParaRP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Sconcerta in particolare il potere di </a:t>
            </a:r>
            <a:r>
              <a:rPr lang="it-IT" dirty="0" smtClean="0">
                <a:solidFill>
                  <a:srgbClr val="CC3300"/>
                </a:solidFill>
                <a:latin typeface="Times New Roman" charset="0"/>
              </a:rPr>
              <a:t>assorbimento</a:t>
            </a:r>
            <a:r>
              <a:rPr lang="it-IT" dirty="0" smtClean="0">
                <a:latin typeface="Times New Roman" charset="0"/>
              </a:rPr>
              <a:t> e di espansione di cui la rete e, più in generale, la dimensione del virtuale danno prova.</a:t>
            </a:r>
            <a:endParaRPr lang="it-IT" b="1" dirty="0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CONNETTIBILITA’</a:t>
            </a: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lnSpc>
                <a:spcPct val="90000"/>
              </a:lnSpc>
            </a:pPr>
            <a:r>
              <a:rPr lang="it-IT" dirty="0" smtClean="0">
                <a:latin typeface="Times New Roman" charset="0"/>
              </a:rPr>
              <a:t>Internet modifica le prospettive in cui l’uomo si rapporta con il mondo.</a:t>
            </a:r>
          </a:p>
          <a:p>
            <a:pPr algn="just">
              <a:lnSpc>
                <a:spcPct val="90000"/>
              </a:lnSpc>
            </a:pPr>
            <a:r>
              <a:rPr lang="it-IT" dirty="0" smtClean="0">
                <a:latin typeface="Times New Roman" charset="0"/>
              </a:rPr>
              <a:t>Muta il senso dell’essere in relazione: si impone l’idea di una relazione aperta, suscettibile di estendersi a nuovi collegamenti in cui la localizzazione dello scenario di relazione non è determinata dalla eventuale occupazione di uno spazio fisico, ma dalle modalità di connessione possibili.</a:t>
            </a: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endParaRPr lang="it-IT" dirty="0" smtClean="0">
              <a:latin typeface="Times New Roman" charset="0"/>
            </a:endParaRPr>
          </a:p>
          <a:p>
            <a:pPr algn="just"/>
            <a:r>
              <a:rPr lang="it-IT" dirty="0" smtClean="0">
                <a:latin typeface="Times New Roman" charset="0"/>
              </a:rPr>
              <a:t>Internet offre per un verso nuove possibilità di relazione, mettendo in crisi una caratterizzazione autonoma dell’individuo.</a:t>
            </a:r>
          </a:p>
          <a:p>
            <a:pPr algn="just"/>
            <a:r>
              <a:rPr lang="it-IT" dirty="0" smtClean="0">
                <a:latin typeface="Times New Roman" charset="0"/>
              </a:rPr>
              <a:t>Per l’altro verso, l’individuo nella sua relazione con la rete viene concepito come connettibile, ma con una sorta di isolamento di base.</a:t>
            </a:r>
          </a:p>
          <a:p>
            <a:pPr algn="just"/>
            <a:r>
              <a:rPr lang="it-IT" dirty="0" smtClean="0">
                <a:latin typeface="Times New Roman" charset="0"/>
              </a:rPr>
              <a:t>Da tale isolamento, il modo specifico di essere davanti al computer, può ad esempio gestire più identità, rapportandosi in modo simultaneo in differenti scenari.</a:t>
            </a: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 </a:t>
            </a:r>
            <a:r>
              <a:rPr lang="it-IT" dirty="0" err="1" smtClean="0">
                <a:latin typeface="Times New Roman" charset="0"/>
              </a:rPr>
              <a:t>Netiquette</a:t>
            </a:r>
            <a:r>
              <a:rPr lang="it-IT" dirty="0" smtClean="0">
                <a:latin typeface="Times New Roman" charset="0"/>
              </a:rPr>
              <a:t> e </a:t>
            </a:r>
            <a:r>
              <a:rPr lang="it-IT" i="1" dirty="0" err="1" smtClean="0">
                <a:latin typeface="Times New Roman" charset="0"/>
              </a:rPr>
              <a:t>new</a:t>
            </a:r>
            <a:r>
              <a:rPr lang="it-IT" i="1" dirty="0" smtClean="0">
                <a:latin typeface="Times New Roman" charset="0"/>
              </a:rPr>
              <a:t> media</a:t>
            </a:r>
          </a:p>
          <a:p>
            <a:pPr algn="ctr">
              <a:buNone/>
            </a:pPr>
            <a:endParaRPr lang="it-IT" i="1" dirty="0" smtClean="0">
              <a:latin typeface="Times New Roman" charset="0"/>
            </a:endParaRPr>
          </a:p>
          <a:p>
            <a:pPr algn="just">
              <a:buNone/>
            </a:pPr>
            <a:r>
              <a:rPr lang="it-IT" i="1" dirty="0" smtClean="0">
                <a:latin typeface="Times New Roman" charset="0"/>
              </a:rPr>
              <a:t>I media convenzionali  </a:t>
            </a:r>
            <a:r>
              <a:rPr lang="it-IT" dirty="0" smtClean="0">
                <a:latin typeface="Times New Roman" charset="0"/>
              </a:rPr>
              <a:t>lasciavano in una </a:t>
            </a:r>
            <a:r>
              <a:rPr lang="it-IT" b="1" dirty="0" smtClean="0">
                <a:latin typeface="Times New Roman" charset="0"/>
              </a:rPr>
              <a:t>posizione passiva</a:t>
            </a:r>
          </a:p>
          <a:p>
            <a:pPr algn="just">
              <a:buNone/>
            </a:pPr>
            <a:r>
              <a:rPr lang="it-IT" b="1" dirty="0" smtClean="0">
                <a:latin typeface="Times New Roman" charset="0"/>
              </a:rPr>
              <a:t>Le nuove tecnologie digitali, </a:t>
            </a:r>
            <a:r>
              <a:rPr lang="it-IT" b="1" dirty="0" err="1" smtClean="0">
                <a:latin typeface="Times New Roman" charset="0"/>
              </a:rPr>
              <a:t>new</a:t>
            </a:r>
            <a:r>
              <a:rPr lang="it-IT" b="1" dirty="0" smtClean="0">
                <a:latin typeface="Times New Roman" charset="0"/>
              </a:rPr>
              <a:t> media  incrementano l’interattività  </a:t>
            </a:r>
            <a:r>
              <a:rPr lang="it-IT" dirty="0" smtClean="0">
                <a:latin typeface="Times New Roman" charset="0"/>
              </a:rPr>
              <a:t>consentendo all’utente di intervenire, di reagire precisando le proprie scelte e cancellando le proprie scelte dopo aver provocato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Società </a:t>
            </a:r>
            <a:r>
              <a:rPr lang="it-IT" b="1" dirty="0" err="1" smtClean="0">
                <a:latin typeface="Times New Roman" charset="0"/>
              </a:rPr>
              <a:t>postmediatica</a:t>
            </a:r>
            <a:endParaRPr lang="it-IT" b="1" dirty="0" smtClean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Le </a:t>
            </a:r>
            <a:r>
              <a:rPr lang="it-IT" b="1" dirty="0" err="1" smtClean="0">
                <a:latin typeface="Times New Roman" charset="0"/>
              </a:rPr>
              <a:t>netiquette</a:t>
            </a:r>
            <a:r>
              <a:rPr lang="it-IT" b="1" dirty="0" smtClean="0">
                <a:latin typeface="Times New Roman" charset="0"/>
              </a:rPr>
              <a:t> in rete</a:t>
            </a: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r>
              <a:rPr lang="it-IT" dirty="0" smtClean="0"/>
              <a:t>Galateo (</a:t>
            </a:r>
            <a:r>
              <a:rPr lang="it-IT" i="1" dirty="0" err="1" smtClean="0"/>
              <a:t>Etiquette</a:t>
            </a:r>
            <a:r>
              <a:rPr lang="it-IT" dirty="0" smtClean="0"/>
              <a:t>) della Rete (</a:t>
            </a:r>
            <a:r>
              <a:rPr lang="it-IT" i="1" dirty="0" smtClean="0"/>
              <a:t>Net</a:t>
            </a:r>
            <a:r>
              <a:rPr lang="it-IT" dirty="0" smtClean="0"/>
              <a:t>)" che consiste nel rispettare e conservare le risorse di rete e nel rispettare e collaborare con gli altri utenti.</a:t>
            </a:r>
          </a:p>
          <a:p>
            <a:pPr algn="just">
              <a:buNone/>
            </a:pP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Entrando in Internet si accede ad una massa enorme di dati messi a disposizione il </a:t>
            </a:r>
            <a:r>
              <a:rPr lang="it-IT" dirty="0" err="1" smtClean="0"/>
              <a:t>piu'</a:t>
            </a:r>
            <a:r>
              <a:rPr lang="it-IT" dirty="0" smtClean="0"/>
              <a:t> spesso </a:t>
            </a:r>
            <a:r>
              <a:rPr lang="it-IT" i="1" dirty="0" smtClean="0"/>
              <a:t>gratuitamente</a:t>
            </a:r>
            <a:r>
              <a:rPr lang="it-IT" dirty="0" smtClean="0"/>
              <a:t> da altri utenti. Pertanto bisogna portare rispetto verso quanti, spesso in maniera volontaria, hanno prestato e prestano opera per consentire a tutti di accedere a dati ed informazioni che altrimenti sarebbero patrimonio di pochi o addirittura di singoli.</a:t>
            </a:r>
          </a:p>
          <a:p>
            <a:pPr algn="just">
              <a:buNone/>
            </a:pP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In Internet regna un'</a:t>
            </a:r>
            <a:r>
              <a:rPr lang="it-IT" b="1" dirty="0" smtClean="0"/>
              <a:t>anarchia ordinata</a:t>
            </a:r>
            <a:r>
              <a:rPr lang="it-IT" dirty="0" smtClean="0"/>
              <a:t>, intendendo con questo il fatto che </a:t>
            </a:r>
            <a:r>
              <a:rPr lang="it-IT" i="1" dirty="0" smtClean="0"/>
              <a:t>non esiste una </a:t>
            </a:r>
            <a:r>
              <a:rPr lang="it-IT" i="1" dirty="0" err="1" smtClean="0"/>
              <a:t>autorita'</a:t>
            </a:r>
            <a:r>
              <a:rPr lang="it-IT" i="1" dirty="0" smtClean="0"/>
              <a:t> centrale</a:t>
            </a:r>
            <a:r>
              <a:rPr lang="it-IT" dirty="0" smtClean="0"/>
              <a:t> che regolamenti cosa si </a:t>
            </a:r>
            <a:r>
              <a:rPr lang="it-IT" dirty="0" err="1" smtClean="0"/>
              <a:t>puo'</a:t>
            </a:r>
            <a:r>
              <a:rPr lang="it-IT" dirty="0" smtClean="0"/>
              <a:t> fare e cosa no, </a:t>
            </a:r>
            <a:r>
              <a:rPr lang="it-IT" i="1" dirty="0" smtClean="0"/>
              <a:t>ne' esistono organi di vigilanza</a:t>
            </a:r>
            <a:r>
              <a:rPr lang="it-IT" dirty="0" smtClean="0"/>
              <a:t>. E' infatti demandato alla </a:t>
            </a:r>
            <a:r>
              <a:rPr lang="it-IT" dirty="0" err="1" smtClean="0"/>
              <a:t>responsabilita'</a:t>
            </a:r>
            <a:r>
              <a:rPr lang="it-IT" dirty="0" smtClean="0"/>
              <a:t> individuale il buon funzionamento delle cose.</a:t>
            </a:r>
          </a:p>
          <a:p>
            <a:pPr algn="just">
              <a:buNone/>
            </a:pP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Si </a:t>
            </a:r>
            <a:r>
              <a:rPr lang="it-IT" dirty="0" err="1" smtClean="0"/>
              <a:t>puo'</a:t>
            </a:r>
            <a:r>
              <a:rPr lang="it-IT" dirty="0" smtClean="0"/>
              <a:t> pertanto decidere di entrare in Internet come persone civili, o al contrario, si </a:t>
            </a:r>
            <a:r>
              <a:rPr lang="it-IT" dirty="0" err="1" smtClean="0"/>
              <a:t>puo'</a:t>
            </a:r>
            <a:r>
              <a:rPr lang="it-IT" dirty="0" smtClean="0"/>
              <a:t> utilizzare la rete comportandosi da predatori o vandali saccheggiando le risorse presenti in essa. Sta a ciascuno decidere come comportarsi.</a:t>
            </a:r>
            <a:br>
              <a:rPr lang="it-IT" dirty="0" smtClean="0"/>
            </a:br>
            <a:r>
              <a:rPr lang="it-IT" dirty="0" smtClean="0"/>
              <a:t>Risulta comunque chiaro che le cose potranno continuare a funzionare solo in presenza di una </a:t>
            </a:r>
            <a:r>
              <a:rPr lang="it-IT" b="1" dirty="0" smtClean="0"/>
              <a:t>autodisciplina dei singoli e che incombe il rischio di una autodistruzione di tutta la struttura nel caso di comportamenti incivili di massa.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Cfr. </a:t>
            </a:r>
            <a:r>
              <a:rPr lang="it-IT" dirty="0" smtClean="0">
                <a:hlinkClick r:id="rId3"/>
              </a:rPr>
              <a:t>http://www.bio.unipd.it/</a:t>
            </a:r>
            <a:r>
              <a:rPr lang="it-IT" dirty="0" err="1" smtClean="0">
                <a:hlinkClick r:id="rId3"/>
              </a:rPr>
              <a:t>local</a:t>
            </a:r>
            <a:r>
              <a:rPr lang="it-IT" dirty="0" smtClean="0">
                <a:hlinkClick r:id="rId3"/>
              </a:rPr>
              <a:t>/</a:t>
            </a:r>
            <a:r>
              <a:rPr lang="it-IT" dirty="0" err="1" smtClean="0">
                <a:hlinkClick r:id="rId3"/>
              </a:rPr>
              <a:t>internet_docs</a:t>
            </a:r>
            <a:r>
              <a:rPr lang="it-IT" dirty="0" smtClean="0">
                <a:hlinkClick r:id="rId3"/>
              </a:rPr>
              <a:t>/</a:t>
            </a:r>
            <a:r>
              <a:rPr lang="it-IT" dirty="0" err="1" smtClean="0">
                <a:hlinkClick r:id="rId3"/>
              </a:rPr>
              <a:t>netiq.html</a:t>
            </a: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Le </a:t>
            </a:r>
            <a:r>
              <a:rPr lang="it-IT" b="1" dirty="0" err="1" smtClean="0">
                <a:latin typeface="Times New Roman" charset="0"/>
              </a:rPr>
              <a:t>netiquette</a:t>
            </a:r>
            <a:r>
              <a:rPr lang="it-IT" b="1" dirty="0" smtClean="0">
                <a:latin typeface="Times New Roman" charset="0"/>
              </a:rPr>
              <a:t> (la buona educazione in rete)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  Alcune regole.</a:t>
            </a:r>
          </a:p>
          <a:p>
            <a:pPr algn="ctr">
              <a:buNone/>
            </a:pPr>
            <a:endParaRPr lang="it-IT" b="1" dirty="0" smtClean="0">
              <a:latin typeface="Times New Roman" charset="0"/>
            </a:endParaRPr>
          </a:p>
          <a:p>
            <a:r>
              <a:rPr lang="it-IT" dirty="0" smtClean="0"/>
              <a:t>Non rispondere in modo maleducato e soprattutto non offendere e non discriminare. Non usare parolacce.</a:t>
            </a:r>
          </a:p>
          <a:p>
            <a:r>
              <a:rPr lang="it-IT" dirty="0" smtClean="0"/>
              <a:t>Scrivere in maniera corretta, ponendo attenzione alla grammatica.</a:t>
            </a:r>
          </a:p>
          <a:p>
            <a:r>
              <a:rPr lang="it-IT" dirty="0" smtClean="0"/>
              <a:t>Non condividere spam.</a:t>
            </a:r>
          </a:p>
          <a:p>
            <a:r>
              <a:rPr lang="it-IT" dirty="0" smtClean="0"/>
              <a:t>Non usare il maiuscolo perché in rete equivale a una forma di comunicazione aggressiva.</a:t>
            </a:r>
          </a:p>
          <a:p>
            <a:r>
              <a:rPr lang="it-IT" dirty="0" smtClean="0"/>
              <a:t>Rispettare la privacy. Richiedere sempre il permesso prima di pubblicare foto o video dove sono presenti altre persone.</a:t>
            </a:r>
          </a:p>
          <a:p>
            <a:r>
              <a:rPr lang="it-IT" dirty="0" smtClean="0"/>
              <a:t>Non pubblicare dati sensibili degli utenti.</a:t>
            </a:r>
          </a:p>
          <a:p>
            <a:r>
              <a:rPr lang="it-IT" dirty="0" smtClean="0"/>
              <a:t>Non pubblicare foto o video che presentino le persone in modo imbarazzante o che ne possano compromettere la vita sociale e professionale.</a:t>
            </a:r>
          </a:p>
          <a:p>
            <a:r>
              <a:rPr lang="it-IT" dirty="0" smtClean="0"/>
              <a:t>Inviare richieste e inviti solo alle persone che si ritenga siano interessate.</a:t>
            </a:r>
          </a:p>
          <a:p>
            <a:r>
              <a:rPr lang="it-IT" dirty="0" smtClean="0"/>
              <a:t>Evitare di pubblicare in bacheca messaggi che sono di interesse esclusivamente privato.</a:t>
            </a:r>
          </a:p>
          <a:p>
            <a:r>
              <a:rPr lang="it-IT" dirty="0" err="1" smtClean="0"/>
              <a:t>Taggare</a:t>
            </a:r>
            <a:r>
              <a:rPr lang="it-IT" dirty="0" smtClean="0"/>
              <a:t> solo con il permesso della fonte.</a:t>
            </a:r>
          </a:p>
          <a:p>
            <a:r>
              <a:rPr lang="it-IT" dirty="0" smtClean="0"/>
              <a:t>Rispettare il copyright delle cose che riproducete, specificando sempre la fonte.</a:t>
            </a:r>
          </a:p>
          <a:p>
            <a:r>
              <a:rPr lang="it-IT" dirty="0" smtClean="0"/>
              <a:t>Controllare sempre che le informazioni che condividete siano corrette.</a:t>
            </a:r>
          </a:p>
          <a:p>
            <a:pPr algn="ctr">
              <a:buNone/>
            </a:pPr>
            <a:endParaRPr lang="it-IT" b="1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itolo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t-IT" b="1" dirty="0" smtClean="0"/>
              <a:t>La Rete è</a:t>
            </a:r>
          </a:p>
        </p:txBody>
      </p:sp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52596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it-IT" sz="2400" dirty="0" smtClean="0"/>
              <a:t>Rapida</a:t>
            </a:r>
          </a:p>
          <a:p>
            <a:pPr algn="ctr">
              <a:buNone/>
            </a:pPr>
            <a:r>
              <a:rPr lang="it-IT" sz="2400" dirty="0" smtClean="0"/>
              <a:t>immediata </a:t>
            </a:r>
          </a:p>
          <a:p>
            <a:pPr algn="ctr">
              <a:buNone/>
            </a:pPr>
            <a:r>
              <a:rPr lang="it-IT" sz="2400" dirty="0" smtClean="0"/>
              <a:t>Ipertestuale </a:t>
            </a:r>
          </a:p>
          <a:p>
            <a:pPr algn="ctr">
              <a:buNone/>
            </a:pPr>
            <a:r>
              <a:rPr lang="it-IT" sz="2400" dirty="0" smtClean="0"/>
              <a:t>Interattiva </a:t>
            </a:r>
          </a:p>
          <a:p>
            <a:pPr algn="ctr">
              <a:buNone/>
            </a:pPr>
            <a:r>
              <a:rPr lang="it-IT" sz="2400" dirty="0" err="1" smtClean="0"/>
              <a:t>Ipermediale</a:t>
            </a:r>
            <a:endParaRPr lang="it-IT" sz="2400" dirty="0" smtClean="0"/>
          </a:p>
          <a:p>
            <a:pPr algn="ctr">
              <a:buNone/>
            </a:pPr>
            <a:r>
              <a:rPr lang="it-IT" sz="2400" dirty="0" smtClean="0"/>
              <a:t>Multiforme </a:t>
            </a:r>
          </a:p>
          <a:p>
            <a:pPr algn="ctr">
              <a:buNone/>
            </a:pPr>
            <a:r>
              <a:rPr lang="it-IT" sz="2400" dirty="0" smtClean="0"/>
              <a:t>Archiviabile </a:t>
            </a:r>
          </a:p>
          <a:p>
            <a:pPr algn="ctr">
              <a:buNone/>
            </a:pPr>
            <a:r>
              <a:rPr lang="it-IT" sz="2400" dirty="0" smtClean="0"/>
              <a:t>Puntiforme</a:t>
            </a:r>
          </a:p>
          <a:p>
            <a:pPr algn="ctr">
              <a:buNone/>
            </a:pPr>
            <a:r>
              <a:rPr lang="it-IT" sz="2400" dirty="0" smtClean="0"/>
              <a:t>Diffusa </a:t>
            </a:r>
          </a:p>
          <a:p>
            <a:pPr algn="ctr">
              <a:buNone/>
            </a:pPr>
            <a:r>
              <a:rPr lang="it-IT" sz="2400" dirty="0" smtClean="0"/>
              <a:t>Economica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Le </a:t>
            </a:r>
            <a:r>
              <a:rPr lang="it-IT" b="1" dirty="0" err="1" smtClean="0">
                <a:latin typeface="Times New Roman" charset="0"/>
              </a:rPr>
              <a:t>netiquette</a:t>
            </a:r>
            <a:r>
              <a:rPr lang="it-IT" b="1" dirty="0" smtClean="0">
                <a:latin typeface="Times New Roman" charset="0"/>
              </a:rPr>
              <a:t> (la buona educazione in rete)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  </a:t>
            </a:r>
          </a:p>
          <a:p>
            <a:pPr algn="ctr">
              <a:buNone/>
            </a:pPr>
            <a:endParaRPr lang="it-IT" b="1" dirty="0" smtClean="0">
              <a:latin typeface="Times New Roman" charset="0"/>
            </a:endParaRPr>
          </a:p>
          <a:p>
            <a:pPr algn="just">
              <a:buNone/>
            </a:pPr>
            <a:r>
              <a:rPr lang="it-IT" b="1" dirty="0" smtClean="0"/>
              <a:t>1. Quando siete online, rispettate le stesse norme di comportamento della vita reale</a:t>
            </a:r>
          </a:p>
          <a:p>
            <a:pPr algn="just">
              <a:buNone/>
            </a:pPr>
            <a:r>
              <a:rPr lang="it-IT" b="1" dirty="0" smtClean="0"/>
              <a:t>2. </a:t>
            </a:r>
            <a:r>
              <a:rPr lang="it-IT" b="1" dirty="0" err="1" smtClean="0"/>
              <a:t>Netiquette</a:t>
            </a:r>
            <a:r>
              <a:rPr lang="it-IT" b="1" dirty="0" smtClean="0"/>
              <a:t>: considerate la persona</a:t>
            </a:r>
          </a:p>
          <a:p>
            <a:pPr algn="just">
              <a:buNone/>
            </a:pPr>
            <a:r>
              <a:rPr lang="it-IT" b="1" dirty="0" smtClean="0"/>
              <a:t>3. Mostrate online il vostro lato migliore</a:t>
            </a:r>
          </a:p>
          <a:p>
            <a:pPr algn="just">
              <a:buNone/>
            </a:pPr>
            <a:r>
              <a:rPr lang="it-IT" b="1" dirty="0" smtClean="0"/>
              <a:t>4. Prima leggete, poi chiedete</a:t>
            </a:r>
          </a:p>
          <a:p>
            <a:pPr algn="just">
              <a:buNone/>
            </a:pPr>
            <a:r>
              <a:rPr lang="it-IT" b="1" dirty="0" smtClean="0"/>
              <a:t>5. </a:t>
            </a:r>
            <a:r>
              <a:rPr lang="it-IT" b="1" dirty="0" err="1" smtClean="0"/>
              <a:t>Netiquette</a:t>
            </a:r>
            <a:r>
              <a:rPr lang="it-IT" b="1" dirty="0" smtClean="0"/>
              <a:t>: prestate attenzione a grammatica e punteggiatura</a:t>
            </a:r>
          </a:p>
          <a:p>
            <a:pPr algn="just">
              <a:buNone/>
            </a:pPr>
            <a:r>
              <a:rPr lang="it-IT" b="1" dirty="0" smtClean="0"/>
              <a:t>6. Rispettate la privacy degli altri</a:t>
            </a:r>
          </a:p>
          <a:p>
            <a:pPr algn="just">
              <a:buNone/>
            </a:pPr>
            <a:r>
              <a:rPr lang="it-IT" b="1" dirty="0" smtClean="0"/>
              <a:t>7. Rispettate il tempo e la larghezza di banda degli altri</a:t>
            </a:r>
          </a:p>
          <a:p>
            <a:pPr algn="just">
              <a:buNone/>
            </a:pPr>
            <a:r>
              <a:rPr lang="it-IT" b="1" dirty="0" smtClean="0"/>
              <a:t>8. Siate indulgenti con gli errori degli altri</a:t>
            </a:r>
          </a:p>
          <a:p>
            <a:pPr algn="just">
              <a:buNone/>
            </a:pPr>
            <a:r>
              <a:rPr lang="it-IT" b="1" dirty="0" smtClean="0"/>
              <a:t>9. </a:t>
            </a:r>
            <a:r>
              <a:rPr lang="it-IT" b="1" dirty="0" err="1" smtClean="0"/>
              <a:t>Netiquette</a:t>
            </a:r>
            <a:r>
              <a:rPr lang="it-IT" b="1" dirty="0" smtClean="0"/>
              <a:t>: non abusate della vostra autorità</a:t>
            </a:r>
          </a:p>
          <a:p>
            <a:pPr algn="just">
              <a:buNone/>
            </a:pPr>
            <a:r>
              <a:rPr lang="it-IT" b="1" dirty="0" smtClean="0"/>
              <a:t>10. Contribuite a </a:t>
            </a:r>
            <a:r>
              <a:rPr lang="it-IT" b="1" i="1" dirty="0" smtClean="0"/>
              <a:t>tenere le </a:t>
            </a:r>
            <a:r>
              <a:rPr lang="it-IT" b="1" i="1" dirty="0" err="1" smtClean="0"/>
              <a:t>flame</a:t>
            </a:r>
            <a:r>
              <a:rPr lang="it-IT" b="1" i="1" dirty="0" smtClean="0"/>
              <a:t> war</a:t>
            </a:r>
            <a:r>
              <a:rPr lang="it-IT" b="1" dirty="0" smtClean="0"/>
              <a:t> sotto controllo</a:t>
            </a: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475656" y="1052737"/>
            <a:ext cx="66967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it-IT" sz="2000" b="1" dirty="0" err="1" smtClean="0"/>
              <a:t>Netiquette</a:t>
            </a:r>
            <a:r>
              <a:rPr lang="it-IT" sz="2000" b="1" dirty="0" smtClean="0"/>
              <a:t>: 20 regole su Internet per tutta la famiglia</a:t>
            </a:r>
            <a:endParaRPr lang="it-IT" sz="20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Le </a:t>
            </a:r>
            <a:r>
              <a:rPr lang="it-IT" b="1" dirty="0" err="1" smtClean="0">
                <a:latin typeface="Times New Roman" charset="0"/>
              </a:rPr>
              <a:t>netiquette</a:t>
            </a:r>
            <a:r>
              <a:rPr lang="it-IT" b="1" dirty="0" smtClean="0">
                <a:latin typeface="Times New Roman" charset="0"/>
              </a:rPr>
              <a:t> (la buona educazione in rete)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  </a:t>
            </a:r>
          </a:p>
          <a:p>
            <a:pPr algn="ctr">
              <a:buNone/>
            </a:pPr>
            <a:r>
              <a:rPr lang="it-IT" b="1" dirty="0" smtClean="0"/>
              <a:t>11. Siate consapevoli del contesto in cui vi trovate</a:t>
            </a:r>
          </a:p>
          <a:p>
            <a:pPr algn="ctr">
              <a:buNone/>
            </a:pPr>
            <a:r>
              <a:rPr lang="it-IT" b="1" dirty="0" smtClean="0"/>
              <a:t>12. Incitamento all'odio e </a:t>
            </a:r>
            <a:r>
              <a:rPr lang="it-IT" b="1" dirty="0" err="1" smtClean="0"/>
              <a:t>netiquette</a:t>
            </a:r>
            <a:endParaRPr lang="it-IT" b="1" dirty="0" smtClean="0"/>
          </a:p>
          <a:p>
            <a:pPr algn="ctr">
              <a:buNone/>
            </a:pPr>
            <a:endParaRPr lang="it-IT" b="1" dirty="0" smtClean="0"/>
          </a:p>
          <a:p>
            <a:pPr algn="ctr" fontAlgn="base">
              <a:buNone/>
            </a:pPr>
            <a:r>
              <a:rPr lang="it-IT" b="1" dirty="0" err="1" smtClean="0"/>
              <a:t>Netiquette</a:t>
            </a:r>
            <a:r>
              <a:rPr lang="it-IT" b="1" dirty="0" smtClean="0"/>
              <a:t>: regole di sicurezza per i bambini</a:t>
            </a:r>
          </a:p>
          <a:p>
            <a:pPr fontAlgn="base"/>
            <a:r>
              <a:rPr lang="it-IT" dirty="0" smtClean="0"/>
              <a:t>Internet offre a tutti l'opportunità di migliorare, nella vita di tutti giorni, a scuola e al lavoro. Comporta tuttavia alcuni </a:t>
            </a:r>
            <a:r>
              <a:rPr lang="it-IT" b="1" dirty="0" smtClean="0"/>
              <a:t>rischi</a:t>
            </a:r>
            <a:r>
              <a:rPr lang="it-IT" dirty="0" smtClean="0"/>
              <a:t> e </a:t>
            </a:r>
            <a:r>
              <a:rPr lang="it-IT" b="1" dirty="0" smtClean="0"/>
              <a:t>svantaggi</a:t>
            </a:r>
            <a:r>
              <a:rPr lang="it-IT" dirty="0" smtClean="0"/>
              <a:t>, ad esempio </a:t>
            </a:r>
            <a:r>
              <a:rPr lang="it-IT" dirty="0" smtClean="0">
                <a:hlinkClick r:id="rId3"/>
              </a:rPr>
              <a:t>la dark net</a:t>
            </a:r>
            <a:r>
              <a:rPr lang="it-IT" dirty="0" smtClean="0"/>
              <a:t>. Parlate con i bambini e spiegate loro i possibili rischi di Internet. Rispettate la </a:t>
            </a:r>
            <a:r>
              <a:rPr lang="it-IT" b="1" dirty="0" smtClean="0"/>
              <a:t>privacy dei vostri figli</a:t>
            </a:r>
            <a:r>
              <a:rPr lang="it-IT" dirty="0" smtClean="0"/>
              <a:t> e illustrate loro le seguenti </a:t>
            </a:r>
            <a:r>
              <a:rPr lang="it-IT" b="1" dirty="0" smtClean="0"/>
              <a:t>regole da seguire quando navigano in Internet</a:t>
            </a:r>
            <a:r>
              <a:rPr lang="it-IT" dirty="0" smtClean="0"/>
              <a:t>:</a:t>
            </a: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</p:txBody>
      </p:sp>
      <p:sp>
        <p:nvSpPr>
          <p:cNvPr id="4" name="Rettangolo 3"/>
          <p:cNvSpPr/>
          <p:nvPr/>
        </p:nvSpPr>
        <p:spPr>
          <a:xfrm>
            <a:off x="1475656" y="764704"/>
            <a:ext cx="66967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it-IT" sz="2000" b="1" dirty="0" err="1" smtClean="0"/>
              <a:t>Netiquette</a:t>
            </a:r>
            <a:r>
              <a:rPr lang="it-IT" sz="2000" b="1" dirty="0" smtClean="0"/>
              <a:t>: 20 regole su Internet per tutta la famiglia</a:t>
            </a:r>
            <a:endParaRPr lang="it-IT" sz="20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Le </a:t>
            </a:r>
            <a:r>
              <a:rPr lang="it-IT" b="1" dirty="0" err="1" smtClean="0">
                <a:latin typeface="Times New Roman" charset="0"/>
              </a:rPr>
              <a:t>netiquette</a:t>
            </a:r>
            <a:r>
              <a:rPr lang="it-IT" b="1" dirty="0" smtClean="0">
                <a:latin typeface="Times New Roman" charset="0"/>
              </a:rPr>
              <a:t> (la buona educazione in rete)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  </a:t>
            </a: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</p:txBody>
      </p:sp>
      <p:sp>
        <p:nvSpPr>
          <p:cNvPr id="8" name="Rettangolo 7"/>
          <p:cNvSpPr/>
          <p:nvPr/>
        </p:nvSpPr>
        <p:spPr>
          <a:xfrm>
            <a:off x="395536" y="931942"/>
            <a:ext cx="864096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t-IT" b="1" dirty="0" smtClean="0"/>
              <a:t>13. Bambini e Internet: non divulgare informazioni personali</a:t>
            </a:r>
          </a:p>
          <a:p>
            <a:pPr fontAlgn="base"/>
            <a:r>
              <a:rPr lang="it-IT" dirty="0" smtClean="0"/>
              <a:t>In quest'epoca di social media, furti di identità e </a:t>
            </a:r>
            <a:r>
              <a:rPr lang="it-IT" dirty="0" smtClean="0">
                <a:hlinkClick r:id="rId3"/>
              </a:rPr>
              <a:t>ingegneria sociale</a:t>
            </a:r>
            <a:r>
              <a:rPr lang="it-IT" dirty="0" smtClean="0"/>
              <a:t>, è indispensabile non comunicare mai informazioni personali. In nessun caso, i bambini devono </a:t>
            </a:r>
            <a:r>
              <a:rPr lang="it-IT" b="1" dirty="0" smtClean="0"/>
              <a:t>condividere password</a:t>
            </a:r>
            <a:r>
              <a:rPr lang="it-IT" dirty="0" smtClean="0"/>
              <a:t> o </a:t>
            </a:r>
            <a:r>
              <a:rPr lang="it-IT" b="1" dirty="0" smtClean="0"/>
              <a:t>informazioni personali</a:t>
            </a:r>
            <a:r>
              <a:rPr lang="it-IT" dirty="0" smtClean="0"/>
              <a:t> come il </a:t>
            </a:r>
            <a:r>
              <a:rPr lang="it-IT" b="1" dirty="0" smtClean="0"/>
              <a:t>nome</a:t>
            </a:r>
            <a:r>
              <a:rPr lang="it-IT" dirty="0" smtClean="0"/>
              <a:t>, l'indirizzo </a:t>
            </a:r>
            <a:r>
              <a:rPr lang="it-IT" b="1" dirty="0" smtClean="0"/>
              <a:t>o</a:t>
            </a:r>
            <a:r>
              <a:rPr lang="it-IT" dirty="0" smtClean="0"/>
              <a:t> il numero </a:t>
            </a:r>
            <a:r>
              <a:rPr lang="it-IT" b="1" dirty="0" smtClean="0"/>
              <a:t>di telefono</a:t>
            </a:r>
            <a:r>
              <a:rPr lang="it-IT" dirty="0" smtClean="0"/>
              <a:t> mentre sono online. Anche il </a:t>
            </a:r>
            <a:r>
              <a:rPr lang="it-IT" b="1" dirty="0" smtClean="0"/>
              <a:t>nome della loro scuola</a:t>
            </a:r>
            <a:r>
              <a:rPr lang="it-IT" dirty="0" smtClean="0"/>
              <a:t> o di altri </a:t>
            </a:r>
            <a:r>
              <a:rPr lang="it-IT" b="1" dirty="0" smtClean="0"/>
              <a:t>centri</a:t>
            </a:r>
            <a:r>
              <a:rPr lang="it-IT" dirty="0" smtClean="0"/>
              <a:t> che frequentano devono rimanere segreti.</a:t>
            </a:r>
          </a:p>
          <a:p>
            <a:pPr fontAlgn="base"/>
            <a:r>
              <a:rPr lang="it-IT" b="1" dirty="0" smtClean="0"/>
              <a:t>14. Usare un nome alternativo neutro</a:t>
            </a:r>
          </a:p>
          <a:p>
            <a:pPr fontAlgn="base"/>
            <a:r>
              <a:rPr lang="it-IT" dirty="0" smtClean="0"/>
              <a:t>Assicuratevi che nelle chat </a:t>
            </a:r>
            <a:r>
              <a:rPr lang="it-IT" dirty="0" err="1" smtClean="0"/>
              <a:t>room</a:t>
            </a:r>
            <a:r>
              <a:rPr lang="it-IT" dirty="0" smtClean="0"/>
              <a:t> vostro figlio utilizzi un </a:t>
            </a:r>
            <a:r>
              <a:rPr lang="it-IT" b="1" dirty="0" smtClean="0"/>
              <a:t>nome alternativo neutro</a:t>
            </a:r>
            <a:r>
              <a:rPr lang="it-IT" dirty="0" smtClean="0"/>
              <a:t>, che non riveli nulla della sua identità. Inoltre un nome alternativo neutro impedisce che altre persone possano sentirsi insultate o derise.</a:t>
            </a:r>
          </a:p>
          <a:p>
            <a:pPr fontAlgn="base"/>
            <a:r>
              <a:rPr lang="it-IT" b="1" dirty="0" smtClean="0"/>
              <a:t>15. </a:t>
            </a:r>
            <a:r>
              <a:rPr lang="it-IT" b="1" dirty="0" err="1" smtClean="0"/>
              <a:t>Netiquette</a:t>
            </a:r>
            <a:r>
              <a:rPr lang="it-IT" b="1" dirty="0" smtClean="0"/>
              <a:t> e post di </a:t>
            </a:r>
            <a:r>
              <a:rPr lang="it-IT" b="1" dirty="0" err="1" smtClean="0"/>
              <a:t>bot</a:t>
            </a:r>
            <a:r>
              <a:rPr lang="it-IT" b="1" dirty="0" smtClean="0"/>
              <a:t>/troll</a:t>
            </a:r>
          </a:p>
          <a:p>
            <a:pPr fontAlgn="base"/>
            <a:r>
              <a:rPr lang="it-IT" dirty="0" smtClean="0"/>
              <a:t>I cosiddetti </a:t>
            </a:r>
            <a:r>
              <a:rPr lang="it-IT" dirty="0" err="1" smtClean="0"/>
              <a:t>bot</a:t>
            </a:r>
            <a:r>
              <a:rPr lang="it-IT" dirty="0" smtClean="0"/>
              <a:t> sono programmi informatici che in genere svolgono un'attività senza bisogno di interagire con le persone. Nei canali di social media, i </a:t>
            </a:r>
            <a:r>
              <a:rPr lang="it-IT" dirty="0" err="1" smtClean="0"/>
              <a:t>bot</a:t>
            </a:r>
            <a:r>
              <a:rPr lang="it-IT" dirty="0" smtClean="0"/>
              <a:t> pubblicano frequentemente commenti o addirittura i propri post.</a:t>
            </a:r>
          </a:p>
          <a:p>
            <a:pPr fontAlgn="base"/>
            <a:r>
              <a:rPr lang="it-IT" dirty="0" smtClean="0"/>
              <a:t>Spesso inseriscono messaggi spam nei forum o nei commenti ai post. Tutto ciò è fastidioso e fa perdere tempo perché queste risposte devono essere identificate e rimosse. I </a:t>
            </a:r>
            <a:r>
              <a:rPr lang="it-IT" dirty="0" err="1" smtClean="0"/>
              <a:t>bot</a:t>
            </a:r>
            <a:r>
              <a:rPr lang="it-IT" dirty="0" smtClean="0"/>
              <a:t> pertanto non rientrano nella </a:t>
            </a:r>
            <a:r>
              <a:rPr lang="it-IT" dirty="0" err="1" smtClean="0"/>
              <a:t>netiquette</a:t>
            </a:r>
            <a:r>
              <a:rPr lang="it-IT" dirty="0" smtClean="0"/>
              <a:t> e devono essere del tutto evitati se possibile.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395536" y="188640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t-IT" sz="2400" b="1" dirty="0" smtClean="0"/>
              <a:t>16. Regole per i bambini in Internet: non fidarsi dei partecipanti alle chat</a:t>
            </a:r>
          </a:p>
          <a:p>
            <a:pPr fontAlgn="base"/>
            <a:endParaRPr lang="it-IT" sz="2400" b="1" dirty="0" smtClean="0"/>
          </a:p>
          <a:p>
            <a:pPr fontAlgn="base"/>
            <a:r>
              <a:rPr lang="it-IT" sz="2400" dirty="0" smtClean="0"/>
              <a:t>Vostro figlio dovrebbe sempre esercitare </a:t>
            </a:r>
            <a:r>
              <a:rPr lang="it-IT" sz="2400" b="1" dirty="0" smtClean="0"/>
              <a:t>un sano scetticismo</a:t>
            </a:r>
            <a:r>
              <a:rPr lang="it-IT" sz="2400" dirty="0" smtClean="0"/>
              <a:t> nei confronti degli estranei. Non si sa mai chi si nasconde dietro un nome e una foto profilo simpatici. È bene, ad esempio, che vostro figlio </a:t>
            </a:r>
            <a:r>
              <a:rPr lang="it-IT" sz="2400" b="1" dirty="0" smtClean="0"/>
              <a:t>non incontri mai un estraneo</a:t>
            </a:r>
            <a:r>
              <a:rPr lang="it-IT" sz="2400" dirty="0" smtClean="0"/>
              <a:t> solo perché gli piace conversare con questa persona in chat. Potrebbe essere un adulto con cattive intenzioni.</a:t>
            </a:r>
          </a:p>
          <a:p>
            <a:pPr fontAlgn="base"/>
            <a:r>
              <a:rPr lang="it-IT" sz="2400" dirty="0" smtClean="0"/>
              <a:t>Allo stesso modo, spiegategli che non deve mai aggiungere estranei come amici sui social media, ad esempio </a:t>
            </a:r>
            <a:r>
              <a:rPr lang="it-IT" sz="2400" dirty="0" err="1" smtClean="0"/>
              <a:t>Facebook</a:t>
            </a:r>
            <a:r>
              <a:rPr lang="it-IT" sz="2400" dirty="0" smtClean="0"/>
              <a:t> o </a:t>
            </a:r>
            <a:r>
              <a:rPr lang="it-IT" sz="2400" dirty="0" err="1" smtClean="0"/>
              <a:t>Instagram</a:t>
            </a:r>
            <a:r>
              <a:rPr lang="it-IT" sz="2400" dirty="0" smtClean="0"/>
              <a:t>. È anche opportuno che vostro figlio non apra e-mail e altri messaggi né scarichi allegati perché potrebbe accidentalmente scaricare un </a:t>
            </a:r>
            <a:r>
              <a:rPr lang="it-IT" sz="2400" dirty="0" err="1" smtClean="0">
                <a:hlinkClick r:id="rId3"/>
              </a:rPr>
              <a:t>trojan</a:t>
            </a:r>
            <a:r>
              <a:rPr lang="it-IT" sz="2400" dirty="0" smtClean="0"/>
              <a:t> o altro </a:t>
            </a:r>
            <a:r>
              <a:rPr lang="it-IT" sz="2400" dirty="0" err="1" smtClean="0">
                <a:hlinkClick r:id="rId4"/>
              </a:rPr>
              <a:t>malware</a:t>
            </a:r>
            <a:r>
              <a:rPr lang="it-IT" sz="2400" dirty="0" smtClean="0"/>
              <a:t>.</a:t>
            </a:r>
            <a:endParaRPr lang="it-IT" sz="2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  <a:p>
            <a:pPr algn="just">
              <a:buNone/>
            </a:pPr>
            <a:endParaRPr lang="it-IT" dirty="0" smtClean="0">
              <a:latin typeface="Times New Roman" charset="0"/>
            </a:endParaRPr>
          </a:p>
        </p:txBody>
      </p:sp>
      <p:sp>
        <p:nvSpPr>
          <p:cNvPr id="6" name="Rettangolo 5"/>
          <p:cNvSpPr/>
          <p:nvPr/>
        </p:nvSpPr>
        <p:spPr>
          <a:xfrm>
            <a:off x="251520" y="188640"/>
            <a:ext cx="856895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t-IT" sz="2400" b="1" dirty="0" smtClean="0"/>
              <a:t>17. Correttezza prima di tutto: non escludere nessuno</a:t>
            </a:r>
          </a:p>
          <a:p>
            <a:pPr fontAlgn="base"/>
            <a:endParaRPr lang="it-IT" sz="2400" b="1" dirty="0" smtClean="0"/>
          </a:p>
          <a:p>
            <a:pPr fontAlgn="base"/>
            <a:r>
              <a:rPr lang="it-IT" sz="2400" dirty="0" smtClean="0"/>
              <a:t>Se vostro figlio fa parte di un gruppo privato, deve </a:t>
            </a:r>
            <a:r>
              <a:rPr lang="it-IT" sz="2400" b="1" dirty="0" smtClean="0"/>
              <a:t>evitare di fare battute troppo specifiche</a:t>
            </a:r>
            <a:r>
              <a:rPr lang="it-IT" sz="2400" dirty="0" smtClean="0"/>
              <a:t> che alcuni membri del gruppo potrebbero non capire. È meglio inviare un messaggio privato a chi può apprezzare la battuta, </a:t>
            </a:r>
            <a:r>
              <a:rPr lang="it-IT" sz="2400" b="1" dirty="0" smtClean="0"/>
              <a:t>evitando di far sentire esclusi gli altri partecipanti della chat</a:t>
            </a:r>
            <a:r>
              <a:rPr lang="it-IT" sz="2400" dirty="0" smtClean="0"/>
              <a:t>. La </a:t>
            </a:r>
            <a:r>
              <a:rPr lang="it-IT" sz="2400" dirty="0" err="1" smtClean="0"/>
              <a:t>netiquette</a:t>
            </a:r>
            <a:r>
              <a:rPr lang="it-IT" sz="2400" dirty="0" smtClean="0"/>
              <a:t> include valori come </a:t>
            </a:r>
            <a:r>
              <a:rPr lang="it-IT" sz="2400" b="1" dirty="0" smtClean="0"/>
              <a:t>tolleranza, rispetto e gentilezza</a:t>
            </a:r>
            <a:r>
              <a:rPr lang="it-IT" sz="2400" dirty="0" smtClean="0"/>
              <a:t>. Per questo si deve </a:t>
            </a:r>
            <a:r>
              <a:rPr lang="it-IT" sz="2400" b="1" dirty="0" smtClean="0"/>
              <a:t>usare un linguaggio che tutti</a:t>
            </a:r>
            <a:r>
              <a:rPr lang="it-IT" sz="2400" dirty="0" smtClean="0"/>
              <a:t> possano comprendere.</a:t>
            </a:r>
          </a:p>
          <a:p>
            <a:pPr fontAlgn="base"/>
            <a:r>
              <a:rPr lang="it-IT" sz="2400" dirty="0" smtClean="0"/>
              <a:t>Nella chat di un gruppo di classe, vostro figlio dovrebbe sempre assicurarsi che tutti i membri della chat siano allo stesso livello, ad esempio durante un ripasso o una presentazione. Quando vostro figlio illustra un argomento che potrebbe non risultare chiaro a tutti, è una buona idea rispondere a eventuali domande.</a:t>
            </a:r>
            <a:endParaRPr lang="it-IT" sz="24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ttangolo 4"/>
          <p:cNvSpPr/>
          <p:nvPr/>
        </p:nvSpPr>
        <p:spPr>
          <a:xfrm>
            <a:off x="179512" y="620688"/>
            <a:ext cx="8784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t-IT" b="1" dirty="0" smtClean="0"/>
              <a:t>18. </a:t>
            </a:r>
            <a:r>
              <a:rPr lang="it-IT" b="1" dirty="0" err="1" smtClean="0"/>
              <a:t>Netiquette</a:t>
            </a:r>
            <a:r>
              <a:rPr lang="it-IT" b="1" dirty="0" smtClean="0"/>
              <a:t> per bambini: essere brevi e chiari</a:t>
            </a:r>
          </a:p>
          <a:p>
            <a:pPr fontAlgn="base"/>
            <a:r>
              <a:rPr lang="it-IT" dirty="0" smtClean="0"/>
              <a:t>Post, risposte e domande devono essere il più possibile </a:t>
            </a:r>
            <a:r>
              <a:rPr lang="it-IT" b="1" dirty="0" smtClean="0"/>
              <a:t>brevi e chiari</a:t>
            </a:r>
            <a:r>
              <a:rPr lang="it-IT" dirty="0" smtClean="0"/>
              <a:t>. Nessuno vuole leggere una quantità di testo inutile che non serve a risolvere il problema.</a:t>
            </a:r>
          </a:p>
          <a:p>
            <a:pPr fontAlgn="base"/>
            <a:r>
              <a:rPr lang="it-IT" dirty="0" smtClean="0"/>
              <a:t>Un linguaggio complesso e ripetitivo non fa che appesantire chat e forum. Inoltre gli errori di ortografia possono ostacolare la lettura e la comprensione del testo. Anche la diffusione delle </a:t>
            </a:r>
            <a:r>
              <a:rPr lang="it-IT" b="1" dirty="0" smtClean="0"/>
              <a:t>catene di Sant'Antonio è inaccettabile</a:t>
            </a:r>
            <a:r>
              <a:rPr lang="it-IT" dirty="0" smtClean="0"/>
              <a:t> in una comunicazione online basata sul rispetto.</a:t>
            </a:r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179512" y="2708920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t-IT" b="1" dirty="0" smtClean="0"/>
              <a:t>19. </a:t>
            </a:r>
            <a:r>
              <a:rPr lang="it-IT" b="1" dirty="0" err="1" smtClean="0"/>
              <a:t>Netiquette</a:t>
            </a:r>
            <a:r>
              <a:rPr lang="it-IT" b="1" dirty="0" smtClean="0"/>
              <a:t> e didattica a distanza (suggerimenti per gli studenti)</a:t>
            </a:r>
            <a:endParaRPr lang="it-IT" b="1" dirty="0"/>
          </a:p>
        </p:txBody>
      </p:sp>
      <p:sp>
        <p:nvSpPr>
          <p:cNvPr id="9" name="Rettangolo 8"/>
          <p:cNvSpPr/>
          <p:nvPr/>
        </p:nvSpPr>
        <p:spPr>
          <a:xfrm>
            <a:off x="107504" y="3269883"/>
            <a:ext cx="87129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t-IT" b="1" dirty="0" smtClean="0"/>
              <a:t>20. Date fiducia ai vostri figli</a:t>
            </a:r>
          </a:p>
          <a:p>
            <a:pPr fontAlgn="base"/>
            <a:r>
              <a:rPr lang="it-IT" dirty="0" smtClean="0"/>
              <a:t>Ultima regola, ma non meno importante, per l'utilizzo di Internet da parte dei bambini: </a:t>
            </a:r>
            <a:r>
              <a:rPr lang="it-IT" b="1" dirty="0" smtClean="0"/>
              <a:t>date loro fiducia</a:t>
            </a:r>
            <a:r>
              <a:rPr lang="it-IT" dirty="0" smtClean="0"/>
              <a:t>. Non potete ovviamente controllarli sempre, che stiano facendo lezione al computer, con lo </a:t>
            </a:r>
            <a:r>
              <a:rPr lang="it-IT" dirty="0" err="1" smtClean="0"/>
              <a:t>smartphone</a:t>
            </a:r>
            <a:r>
              <a:rPr lang="it-IT" dirty="0" smtClean="0"/>
              <a:t> o con il </a:t>
            </a:r>
            <a:r>
              <a:rPr lang="it-IT" dirty="0" err="1" smtClean="0"/>
              <a:t>tablet</a:t>
            </a:r>
            <a:r>
              <a:rPr lang="it-IT" dirty="0" smtClean="0"/>
              <a:t>. Per i vostri figli, il modo migliore per imparare è attraverso l'</a:t>
            </a:r>
            <a:r>
              <a:rPr lang="it-IT" b="1" dirty="0" smtClean="0"/>
              <a:t>esperienza</a:t>
            </a:r>
            <a:r>
              <a:rPr lang="it-IT" dirty="0" smtClean="0"/>
              <a:t>. Fidatevi delle loro capacità e trattenetevi dal monitorare continuamente quello che fanno in Internet. In genere è sufficiente sapere che possono chiedervi aiuto anche nel peggiore dei casi.</a:t>
            </a:r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2286000" y="544696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t-IT" dirty="0" smtClean="0"/>
              <a:t>https://www.kaspersky.it/resource-center/preemptive-safety/what-is-netiquette</a:t>
            </a:r>
            <a:endParaRPr lang="it-IT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Internet e i </a:t>
            </a:r>
            <a:r>
              <a:rPr lang="it-IT" b="1" dirty="0" err="1" smtClean="0">
                <a:latin typeface="Times New Roman" charset="0"/>
              </a:rPr>
              <a:t>new</a:t>
            </a:r>
            <a:r>
              <a:rPr lang="it-IT" b="1" dirty="0" smtClean="0">
                <a:latin typeface="Times New Roman" charset="0"/>
              </a:rPr>
              <a:t> media </a:t>
            </a:r>
          </a:p>
          <a:p>
            <a:pPr algn="ctr">
              <a:buNone/>
            </a:pPr>
            <a:endParaRPr lang="it-IT" b="1" dirty="0" smtClean="0">
              <a:latin typeface="Times New Roman" charset="0"/>
            </a:endParaRP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Consentono l’interattività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permettono un modo di comunicazione </a:t>
            </a:r>
          </a:p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Non solo </a:t>
            </a:r>
            <a:r>
              <a:rPr lang="it-IT" b="1" dirty="0" err="1" smtClean="0">
                <a:latin typeface="Times New Roman" charset="0"/>
              </a:rPr>
              <a:t>one-to-one</a:t>
            </a:r>
            <a:r>
              <a:rPr lang="it-IT" b="1" dirty="0" smtClean="0">
                <a:latin typeface="Times New Roman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Times New Roman" charset="0"/>
              </a:rPr>
              <a:t>(uno a uno)</a:t>
            </a:r>
          </a:p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o</a:t>
            </a:r>
            <a:r>
              <a:rPr lang="it-IT" b="1" dirty="0" smtClean="0">
                <a:latin typeface="Times New Roman" charset="0"/>
              </a:rPr>
              <a:t> </a:t>
            </a:r>
            <a:r>
              <a:rPr lang="it-IT" b="1" dirty="0" err="1" smtClean="0">
                <a:latin typeface="Times New Roman" charset="0"/>
              </a:rPr>
              <a:t>one.to.many</a:t>
            </a:r>
            <a:r>
              <a:rPr lang="it-IT" b="1" dirty="0" smtClean="0">
                <a:latin typeface="Times New Roman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Times New Roman" charset="0"/>
              </a:rPr>
              <a:t>(uno a molti)</a:t>
            </a:r>
          </a:p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ma</a:t>
            </a:r>
            <a:r>
              <a:rPr lang="it-IT" b="1" dirty="0" smtClean="0">
                <a:latin typeface="Times New Roman" charset="0"/>
              </a:rPr>
              <a:t> </a:t>
            </a:r>
            <a:r>
              <a:rPr lang="it-IT" b="1" dirty="0" err="1" smtClean="0">
                <a:latin typeface="Times New Roman" charset="0"/>
              </a:rPr>
              <a:t>many-to-many</a:t>
            </a:r>
            <a:r>
              <a:rPr lang="it-IT" b="1" dirty="0" smtClean="0">
                <a:latin typeface="Times New Roman" charset="0"/>
              </a:rPr>
              <a:t> </a:t>
            </a:r>
            <a:r>
              <a:rPr lang="it-IT" b="1" dirty="0" smtClean="0">
                <a:solidFill>
                  <a:srgbClr val="FF0000"/>
                </a:solidFill>
                <a:latin typeface="Times New Roman" charset="0"/>
              </a:rPr>
              <a:t>(molti a molti)</a:t>
            </a:r>
          </a:p>
          <a:p>
            <a:pPr algn="ctr">
              <a:buNone/>
            </a:pPr>
            <a:endParaRPr lang="it-IT" b="1" dirty="0" smtClean="0">
              <a:latin typeface="Times New Roman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Internet appartiene, possiamo dire, a una rete di utenti di computer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Gli utenti possono produrre e proporre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Realizzare e diffondere</a:t>
            </a:r>
          </a:p>
          <a:p>
            <a:pPr algn="ctr">
              <a:buNone/>
            </a:pPr>
            <a:endParaRPr lang="it-IT" b="1" dirty="0" smtClean="0">
              <a:latin typeface="Times New Roman" charset="0"/>
            </a:endParaRP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Il mondo digitale mette in circolazione una formidabile mole di informazioni.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Non sempre affidabili e veritiere.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Nel mondo della informazione digitale nel web bisogna essere assolutamente capaci di difendersi dal 99% delle informazioni che non ci riguardano e non vogliamo ricevere, ma riceviamo e consultiamo.</a:t>
            </a:r>
          </a:p>
          <a:p>
            <a:pPr algn="ctr">
              <a:buNone/>
            </a:pPr>
            <a:endParaRPr lang="it-IT" b="1" dirty="0" smtClean="0">
              <a:latin typeface="Times New Roman" charset="0"/>
            </a:endParaRPr>
          </a:p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  <a:latin typeface="Times New Roman" charset="0"/>
              </a:rPr>
              <a:t>Black-out della informazione. Senza regole etiche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  <a:latin typeface="Times New Roman" charset="0"/>
              </a:rPr>
              <a:t>I </a:t>
            </a:r>
            <a:r>
              <a:rPr lang="it-IT" dirty="0" err="1" smtClean="0">
                <a:solidFill>
                  <a:srgbClr val="FF0000"/>
                </a:solidFill>
                <a:latin typeface="Times New Roman" charset="0"/>
              </a:rPr>
              <a:t>new</a:t>
            </a:r>
            <a:r>
              <a:rPr lang="it-IT" dirty="0" smtClean="0">
                <a:solidFill>
                  <a:srgbClr val="FF0000"/>
                </a:solidFill>
                <a:latin typeface="Times New Roman" charset="0"/>
              </a:rPr>
              <a:t> media</a:t>
            </a:r>
          </a:p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Fanno emergere nuove responsabilità.</a:t>
            </a:r>
          </a:p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Per evitare che la rete dicenti luogo di spazzatura</a:t>
            </a:r>
          </a:p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abitata da cittadini poco educati e indisciplinati</a:t>
            </a: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si sono elaborate delle regole di autoregolamentazione (li applichi se ci credi) ma puoi anche elaborarli e condividerle.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Titolo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8229600" cy="11430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it-IT" b="1" dirty="0" smtClean="0">
                <a:latin typeface="Times New Roman" charset="0"/>
              </a:rPr>
              <a:t>ETICA di INTERNET</a:t>
            </a:r>
            <a:endParaRPr lang="it-IT" b="1" dirty="0" smtClean="0"/>
          </a:p>
        </p:txBody>
      </p:sp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525962"/>
          </a:xfrm>
        </p:spPr>
        <p:txBody>
          <a:bodyPr>
            <a:normAutofit lnSpcReduction="10000"/>
          </a:bodyPr>
          <a:lstStyle/>
          <a:p>
            <a:pPr eaLnBrk="1" hangingPunct="1">
              <a:buFont typeface="Arial" charset="0"/>
              <a:buNone/>
            </a:pPr>
            <a:endParaRPr lang="it-IT" dirty="0" smtClean="0"/>
          </a:p>
          <a:p>
            <a:pPr algn="just"/>
            <a:r>
              <a:rPr lang="it-IT" dirty="0" smtClean="0">
                <a:latin typeface="Times New Roman" charset="0"/>
              </a:rPr>
              <a:t>Le tecniche della comunicazione,vecchie o nuove che siano, interagiscono da sempre con il pensiero e con le abitudini dell’uomo, modificando il suo rapporto con gli altri uomini e con il mondo.</a:t>
            </a:r>
          </a:p>
          <a:p>
            <a:pPr algn="just"/>
            <a:endParaRPr lang="it-IT" dirty="0" smtClean="0">
              <a:latin typeface="Times New Roman" charset="0"/>
            </a:endParaRPr>
          </a:p>
          <a:p>
            <a:pPr algn="just"/>
            <a:r>
              <a:rPr lang="it-IT" dirty="0" smtClean="0">
                <a:latin typeface="Times New Roman" charset="0"/>
              </a:rPr>
              <a:t>Passaggio dalla parola alla scrittura, dalla scrittura all’immagine </a:t>
            </a:r>
          </a:p>
          <a:p>
            <a:pPr eaLnBrk="1" hangingPunct="1">
              <a:buFont typeface="Arial" charset="0"/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i="1" dirty="0" smtClean="0">
                <a:solidFill>
                  <a:srgbClr val="FF0000"/>
                </a:solidFill>
                <a:latin typeface="Times New Roman" charset="0"/>
              </a:rPr>
              <a:t>Golden </a:t>
            </a:r>
            <a:r>
              <a:rPr lang="it-IT" i="1" dirty="0" err="1" smtClean="0">
                <a:solidFill>
                  <a:srgbClr val="FF0000"/>
                </a:solidFill>
                <a:latin typeface="Times New Roman" charset="0"/>
              </a:rPr>
              <a:t>rule</a:t>
            </a:r>
            <a:r>
              <a:rPr lang="it-IT" i="1" dirty="0" smtClean="0">
                <a:solidFill>
                  <a:srgbClr val="FF0000"/>
                </a:solidFill>
                <a:latin typeface="Times New Roman" charset="0"/>
              </a:rPr>
              <a:t> </a:t>
            </a:r>
            <a:r>
              <a:rPr lang="it-IT" dirty="0" smtClean="0">
                <a:solidFill>
                  <a:srgbClr val="FF0000"/>
                </a:solidFill>
                <a:latin typeface="Times New Roman" charset="0"/>
              </a:rPr>
              <a:t>(regola d’oro)</a:t>
            </a:r>
          </a:p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  <a:latin typeface="Times New Roman" charset="0"/>
              </a:rPr>
              <a:t>“Fa agli altri ciò che vorresti che gli altri facessero a te)</a:t>
            </a:r>
          </a:p>
          <a:p>
            <a:pPr algn="ctr">
              <a:buNone/>
            </a:pPr>
            <a:endParaRPr lang="it-IT" dirty="0" smtClean="0">
              <a:solidFill>
                <a:srgbClr val="FF0000"/>
              </a:solidFill>
              <a:latin typeface="Times New Roman" charset="0"/>
            </a:endParaRP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Nel cyberspazio non dimenticare l’umanità.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Non celare la propria identità</a:t>
            </a:r>
          </a:p>
          <a:p>
            <a:pPr algn="ctr">
              <a:buNone/>
            </a:pPr>
            <a:r>
              <a:rPr lang="it-IT" b="1" dirty="0" smtClean="0">
                <a:latin typeface="Times New Roman" charset="0"/>
              </a:rPr>
              <a:t>Non inviare reiteratamente messaggi non richiesti (spamming)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  <a:latin typeface="Times New Roman" charset="0"/>
              </a:rPr>
              <a:t>Decalogo di prescrizioni</a:t>
            </a:r>
          </a:p>
          <a:p>
            <a:pPr algn="ctr">
              <a:buNone/>
            </a:pPr>
            <a:r>
              <a:rPr lang="it-IT" dirty="0" smtClean="0">
                <a:solidFill>
                  <a:srgbClr val="FF0000"/>
                </a:solidFill>
                <a:latin typeface="Times New Roman" charset="0"/>
              </a:rPr>
              <a:t>(per gli abitanti della rete)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atin typeface="Times New Roman" charset="0"/>
              </a:rPr>
              <a:t>Non userai il computer per danneggiare gli altri;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atin typeface="Times New Roman" charset="0"/>
              </a:rPr>
              <a:t>Non interferirai con il computer di altre persone;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atin typeface="Times New Roman" charset="0"/>
              </a:rPr>
              <a:t>Non curioserai nei file di altre persone;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atin typeface="Times New Roman" charset="0"/>
              </a:rPr>
              <a:t>Non userai il Computer per rubare;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atin typeface="Times New Roman" charset="0"/>
              </a:rPr>
              <a:t>Non userai il Computer per falsa testimonianza;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atin typeface="Times New Roman" charset="0"/>
              </a:rPr>
              <a:t>Non userai o copierai software che non hai ddebitamente pagato;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atin typeface="Times New Roman" charset="0"/>
              </a:rPr>
              <a:t>Non userai risorse di altri senza autorizzazione;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atin typeface="Times New Roman" charset="0"/>
              </a:rPr>
              <a:t>Non ti approprierai del risultato del lavoro intellettuale altrui (almeno citalo)</a:t>
            </a:r>
          </a:p>
          <a:p>
            <a:pPr marL="514350" indent="-514350" algn="just">
              <a:buAutoNum type="arabicParenR"/>
            </a:pPr>
            <a:r>
              <a:rPr lang="it-IT" dirty="0" smtClean="0">
                <a:latin typeface="Times New Roman" charset="0"/>
              </a:rPr>
              <a:t>Pensa alle conseguenze reali delle cose che scrivi e pubblichi. Pensa agli effetti collaterali.</a:t>
            </a:r>
          </a:p>
          <a:p>
            <a:pPr marL="514350" indent="-514350" algn="just">
              <a:buAutoNum type="arabicParenR"/>
            </a:pPr>
            <a:r>
              <a:rPr lang="it-IT" dirty="0" err="1" smtClean="0">
                <a:latin typeface="Times New Roman" charset="0"/>
              </a:rPr>
              <a:t>Usera</a:t>
            </a:r>
            <a:r>
              <a:rPr lang="it-IT" dirty="0" smtClean="0">
                <a:latin typeface="Times New Roman" charset="0"/>
              </a:rPr>
              <a:t> il Computer con rispetto e dimostrare considerazione  verso gli altri. Non tutti sono competenti e che si possono difendere. Penserai agli altri.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694635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it-IT" sz="7200" b="1" dirty="0" smtClean="0"/>
              <a:t>POSTA ELETTRONICA (E-mail)</a:t>
            </a:r>
          </a:p>
          <a:p>
            <a:pPr>
              <a:buNone/>
            </a:pPr>
            <a:r>
              <a:rPr lang="it-IT" sz="7200" dirty="0" smtClean="0"/>
              <a:t>E' la risorsa Internet </a:t>
            </a:r>
            <a:r>
              <a:rPr lang="it-IT" sz="7200" dirty="0" err="1" smtClean="0"/>
              <a:t>piu'</a:t>
            </a:r>
            <a:r>
              <a:rPr lang="it-IT" sz="7200" dirty="0" smtClean="0"/>
              <a:t> utilizzata (anche se ultimamente e' stata sopravanzata dal WWW). E' possibile scrivere a chiunque abbia un indirizzo di e-mail a condizione di venirne a conoscenza.</a:t>
            </a:r>
          </a:p>
          <a:p>
            <a:pPr algn="ctr">
              <a:buNone/>
            </a:pPr>
            <a:r>
              <a:rPr lang="it-IT" sz="7200" b="1" dirty="0" smtClean="0"/>
              <a:t>Il galateo della posta elettronica prevede:</a:t>
            </a:r>
          </a:p>
          <a:p>
            <a:r>
              <a:rPr lang="it-IT" sz="7200" dirty="0" smtClean="0"/>
              <a:t>La posta nel percorso tra mittente e destinatario </a:t>
            </a:r>
            <a:r>
              <a:rPr lang="it-IT" sz="7200" dirty="0" err="1" smtClean="0"/>
              <a:t>puo'</a:t>
            </a:r>
            <a:r>
              <a:rPr lang="it-IT" sz="7200" dirty="0" smtClean="0"/>
              <a:t> essere "</a:t>
            </a:r>
            <a:r>
              <a:rPr lang="it-IT" sz="7200" i="1" dirty="0" smtClean="0"/>
              <a:t>intercettata</a:t>
            </a:r>
            <a:r>
              <a:rPr lang="it-IT" sz="7200" dirty="0" smtClean="0"/>
              <a:t>" e letta da chiunque sia un po' "smanettone". E' quindi sconsigliabile inviare a mezzo di posta elettronica numeri di carta di credito, informazioni riservate, password, ecc...</a:t>
            </a:r>
            <a:br>
              <a:rPr lang="it-IT" sz="7200" dirty="0" smtClean="0"/>
            </a:br>
            <a:r>
              <a:rPr lang="it-IT" sz="7200" dirty="0" smtClean="0"/>
              <a:t>Esistono comunque dei sistemi di crittografazione (es. il cosiddetto </a:t>
            </a:r>
            <a:r>
              <a:rPr lang="it-IT" sz="7200" b="1" dirty="0" err="1" smtClean="0"/>
              <a:t>P</a:t>
            </a:r>
            <a:r>
              <a:rPr lang="it-IT" sz="7200" dirty="0" err="1" smtClean="0"/>
              <a:t>retty</a:t>
            </a:r>
            <a:r>
              <a:rPr lang="it-IT" sz="7200" dirty="0" smtClean="0"/>
              <a:t> </a:t>
            </a:r>
            <a:r>
              <a:rPr lang="it-IT" sz="7200" b="1" dirty="0" err="1" smtClean="0"/>
              <a:t>G</a:t>
            </a:r>
            <a:r>
              <a:rPr lang="it-IT" sz="7200" dirty="0" err="1" smtClean="0"/>
              <a:t>ood</a:t>
            </a:r>
            <a:r>
              <a:rPr lang="it-IT" sz="7200" dirty="0" smtClean="0"/>
              <a:t> </a:t>
            </a:r>
            <a:r>
              <a:rPr lang="it-IT" sz="7200" b="1" dirty="0" smtClean="0"/>
              <a:t>P</a:t>
            </a:r>
            <a:r>
              <a:rPr lang="it-IT" sz="7200" dirty="0" smtClean="0"/>
              <a:t>rivacy o </a:t>
            </a:r>
            <a:r>
              <a:rPr lang="it-IT" sz="7200" b="1" dirty="0" smtClean="0"/>
              <a:t>PGP</a:t>
            </a:r>
            <a:r>
              <a:rPr lang="it-IT" sz="7200" dirty="0" smtClean="0"/>
              <a:t>) che consentono un certo grado di protezione e riservatezza.</a:t>
            </a:r>
          </a:p>
          <a:p>
            <a:r>
              <a:rPr lang="it-IT" sz="7200" dirty="0" smtClean="0"/>
              <a:t>Si usa scrivere in </a:t>
            </a:r>
            <a:r>
              <a:rPr lang="it-IT" sz="7200" i="1" dirty="0" smtClean="0"/>
              <a:t>minuscolo</a:t>
            </a:r>
            <a:r>
              <a:rPr lang="it-IT" sz="7200" dirty="0" smtClean="0"/>
              <a:t>. Il maiuscolo equivale a "</a:t>
            </a:r>
            <a:r>
              <a:rPr lang="it-IT" sz="7200" b="1" dirty="0" smtClean="0"/>
              <a:t>gridare</a:t>
            </a:r>
            <a:r>
              <a:rPr lang="it-IT" sz="7200" dirty="0" smtClean="0"/>
              <a:t>", per cui e' possibilmente da evitare o da utilizzare solo nel titolo.</a:t>
            </a:r>
            <a:br>
              <a:rPr lang="it-IT" sz="7200" dirty="0" smtClean="0"/>
            </a:br>
            <a:r>
              <a:rPr lang="it-IT" sz="7200" dirty="0" smtClean="0"/>
              <a:t>Per "</a:t>
            </a:r>
            <a:r>
              <a:rPr lang="it-IT" sz="7200" i="1" dirty="0" smtClean="0"/>
              <a:t>stressare</a:t>
            </a:r>
            <a:r>
              <a:rPr lang="it-IT" sz="7200" dirty="0" smtClean="0"/>
              <a:t>" o sottolineare un concetto o una parola si usa racchiuderlo/a tra asterischi (es. </a:t>
            </a:r>
            <a:r>
              <a:rPr lang="it-IT" sz="7200" b="1" dirty="0" smtClean="0"/>
              <a:t>*</a:t>
            </a:r>
            <a:r>
              <a:rPr lang="it-IT" sz="7200" dirty="0" smtClean="0"/>
              <a:t>exactly</a:t>
            </a:r>
            <a:r>
              <a:rPr lang="it-IT" sz="7200" b="1" dirty="0" smtClean="0"/>
              <a:t>*</a:t>
            </a:r>
            <a:r>
              <a:rPr lang="it-IT" sz="7200" dirty="0" smtClean="0"/>
              <a:t>).</a:t>
            </a:r>
          </a:p>
          <a:p>
            <a:r>
              <a:rPr lang="it-IT" sz="7200" dirty="0" smtClean="0"/>
              <a:t>Si debbono utilizzare solo i caratteri ASCII compresi fra </a:t>
            </a:r>
            <a:r>
              <a:rPr lang="it-IT" sz="7200" b="1" dirty="0" smtClean="0"/>
              <a:t>32</a:t>
            </a:r>
            <a:r>
              <a:rPr lang="it-IT" sz="7200" dirty="0" smtClean="0"/>
              <a:t> e </a:t>
            </a:r>
            <a:r>
              <a:rPr lang="it-IT" sz="7200" b="1" dirty="0" smtClean="0"/>
              <a:t>126</a:t>
            </a:r>
            <a:r>
              <a:rPr lang="it-IT" sz="7200" dirty="0" smtClean="0"/>
              <a:t>. Vanno evitati i caratteri del cosiddetto </a:t>
            </a:r>
            <a:r>
              <a:rPr lang="it-IT" sz="7200" b="1" dirty="0" smtClean="0"/>
              <a:t>ASCII esteso</a:t>
            </a:r>
            <a:r>
              <a:rPr lang="it-IT" sz="7200" dirty="0" smtClean="0"/>
              <a:t> (caratteri </a:t>
            </a:r>
            <a:r>
              <a:rPr lang="it-IT" sz="7200" b="1" dirty="0" smtClean="0"/>
              <a:t>128</a:t>
            </a:r>
            <a:r>
              <a:rPr lang="it-IT" sz="7200" dirty="0" smtClean="0"/>
              <a:t>-</a:t>
            </a:r>
            <a:r>
              <a:rPr lang="it-IT" sz="7200" b="1" dirty="0" smtClean="0"/>
              <a:t>255</a:t>
            </a:r>
            <a:r>
              <a:rPr lang="it-IT" sz="7200" dirty="0" smtClean="0"/>
              <a:t>) che sono specifici dei vari sistemi operativi e dei vari linguaggi nazionali.</a:t>
            </a:r>
            <a:br>
              <a:rPr lang="it-IT" sz="7200" dirty="0" smtClean="0"/>
            </a:br>
            <a:r>
              <a:rPr lang="it-IT" sz="7200" dirty="0" smtClean="0"/>
              <a:t>In questo senso per noi italiani e' importante </a:t>
            </a:r>
            <a:r>
              <a:rPr lang="it-IT" sz="7200" b="1" dirty="0" smtClean="0"/>
              <a:t>NON</a:t>
            </a:r>
            <a:r>
              <a:rPr lang="it-IT" sz="7200" dirty="0" smtClean="0"/>
              <a:t> utilizzare le lettere accentate che possono creare grossi problemi al ricevente. Esse vanno sostituite con l'</a:t>
            </a:r>
            <a:r>
              <a:rPr lang="it-IT" sz="7200" b="1" dirty="0" smtClean="0"/>
              <a:t>apostrofo</a:t>
            </a:r>
            <a:r>
              <a:rPr lang="it-IT" sz="7200" dirty="0" smtClean="0"/>
              <a:t> (ASCII 39).</a:t>
            </a:r>
            <a:br>
              <a:rPr lang="it-IT" sz="7200" dirty="0" smtClean="0"/>
            </a:br>
            <a:r>
              <a:rPr lang="it-IT" sz="7200" dirty="0" smtClean="0"/>
              <a:t>A questo proposito e' da rilevare come l'uso della tastiera italiana comporti dei problemi nella digitazione di certi caratteri (ad esempio </a:t>
            </a:r>
            <a:r>
              <a:rPr lang="it-IT" sz="7200" b="1" dirty="0" smtClean="0"/>
              <a:t>@</a:t>
            </a:r>
            <a:r>
              <a:rPr lang="it-IT" sz="7200" dirty="0" smtClean="0"/>
              <a:t> e </a:t>
            </a:r>
            <a:r>
              <a:rPr lang="it-IT" sz="7200" b="1" dirty="0" smtClean="0"/>
              <a:t>~</a:t>
            </a:r>
            <a:r>
              <a:rPr lang="it-IT" sz="7200" dirty="0" smtClean="0"/>
              <a:t>) che sono presenti in terza funzione o addirittura assenti e che invece sono estremamente importanti in Internet. Se si vuole utilizzare Internet e' conveniente procurarsi una </a:t>
            </a:r>
            <a:r>
              <a:rPr lang="it-IT" sz="7200" i="1" dirty="0" smtClean="0"/>
              <a:t>tastiera americana</a:t>
            </a:r>
            <a:r>
              <a:rPr lang="it-IT" sz="7200" dirty="0" smtClean="0"/>
              <a:t>.</a:t>
            </a: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it-IT" sz="5600" b="1" dirty="0" smtClean="0"/>
              <a:t>POSTA ELETTRONICA (E-mail)</a:t>
            </a:r>
          </a:p>
          <a:p>
            <a:pPr>
              <a:buNone/>
            </a:pPr>
            <a:r>
              <a:rPr lang="it-IT" sz="5600" dirty="0" smtClean="0"/>
              <a:t>E' la risorsa Internet </a:t>
            </a:r>
            <a:r>
              <a:rPr lang="it-IT" sz="5600" dirty="0" err="1" smtClean="0"/>
              <a:t>piu'</a:t>
            </a:r>
            <a:r>
              <a:rPr lang="it-IT" sz="5600" dirty="0" smtClean="0"/>
              <a:t> utilizzata (anche se ultimamente e' stata sopravanzata dal WWW). E' possibile scrivere a chiunque abbia un indirizzo di e-mail a condizione di venirne a conoscenza.</a:t>
            </a:r>
          </a:p>
          <a:p>
            <a:pPr algn="ctr">
              <a:buNone/>
            </a:pPr>
            <a:r>
              <a:rPr lang="it-IT" sz="5600" b="1" dirty="0" smtClean="0"/>
              <a:t>Il galateo della posta elettronica prevede:</a:t>
            </a:r>
          </a:p>
          <a:p>
            <a:r>
              <a:rPr lang="it-IT" sz="5600" dirty="0" smtClean="0"/>
              <a:t>E' buona norma limitare la lunghezza del messaggio. Specie se si risponde (</a:t>
            </a:r>
            <a:r>
              <a:rPr lang="it-IT" sz="5600" i="1" dirty="0" err="1" smtClean="0"/>
              <a:t>reply</a:t>
            </a:r>
            <a:r>
              <a:rPr lang="it-IT" sz="5600" dirty="0" smtClean="0"/>
              <a:t>) ad un messaggio, riportando il contenuto del messaggio originale, conviene lasciare solo quelle parti che sono rilevanti per la risposta.</a:t>
            </a:r>
          </a:p>
          <a:p>
            <a:r>
              <a:rPr lang="it-IT" sz="5600" dirty="0" smtClean="0"/>
              <a:t>Qualora si facciano delle battute, e' opportuno associarle sempre ad uno </a:t>
            </a:r>
            <a:r>
              <a:rPr lang="it-IT" sz="5600" dirty="0" smtClean="0">
                <a:hlinkClick r:id="rId3"/>
              </a:rPr>
              <a:t>smiley</a:t>
            </a:r>
            <a:r>
              <a:rPr lang="it-IT" sz="5600" dirty="0" smtClean="0"/>
              <a:t> per evitare che vengano equivocate.</a:t>
            </a:r>
          </a:p>
          <a:p>
            <a:r>
              <a:rPr lang="it-IT" sz="5600" i="1" dirty="0" err="1" smtClean="0"/>
              <a:t>Signature</a:t>
            </a:r>
            <a:r>
              <a:rPr lang="it-IT" sz="5600" dirty="0" smtClean="0"/>
              <a:t>: ad un messaggio di posta elettronica si </a:t>
            </a:r>
            <a:r>
              <a:rPr lang="it-IT" sz="5600" dirty="0" err="1" smtClean="0"/>
              <a:t>puo'</a:t>
            </a:r>
            <a:r>
              <a:rPr lang="it-IT" sz="5600" dirty="0" smtClean="0"/>
              <a:t> associare una "</a:t>
            </a:r>
            <a:r>
              <a:rPr lang="it-IT" sz="5600" i="1" dirty="0" smtClean="0"/>
              <a:t>firma elettronica</a:t>
            </a:r>
            <a:r>
              <a:rPr lang="it-IT" sz="5600" dirty="0" smtClean="0"/>
              <a:t>" detta "</a:t>
            </a:r>
            <a:r>
              <a:rPr lang="it-IT" sz="5600" i="1" dirty="0" err="1" smtClean="0"/>
              <a:t>signature</a:t>
            </a:r>
            <a:r>
              <a:rPr lang="it-IT" sz="5600" dirty="0" smtClean="0"/>
              <a:t>" che riporta le informazioni rilevanti del mittente (</a:t>
            </a:r>
            <a:r>
              <a:rPr lang="it-IT" sz="5600" i="1" dirty="0" smtClean="0"/>
              <a:t>Nome</a:t>
            </a:r>
            <a:r>
              <a:rPr lang="it-IT" sz="5600" dirty="0" smtClean="0"/>
              <a:t>, </a:t>
            </a:r>
            <a:r>
              <a:rPr lang="it-IT" sz="5600" i="1" dirty="0" smtClean="0"/>
              <a:t>Cognome</a:t>
            </a:r>
            <a:r>
              <a:rPr lang="it-IT" sz="5600" dirty="0" smtClean="0"/>
              <a:t>, </a:t>
            </a:r>
            <a:r>
              <a:rPr lang="it-IT" sz="5600" i="1" dirty="0" smtClean="0"/>
              <a:t>Indirizzo</a:t>
            </a:r>
            <a:r>
              <a:rPr lang="it-IT" sz="5600" dirty="0" smtClean="0"/>
              <a:t>, </a:t>
            </a:r>
            <a:r>
              <a:rPr lang="it-IT" sz="5600" i="1" dirty="0" smtClean="0"/>
              <a:t>Numero di telefono</a:t>
            </a:r>
            <a:r>
              <a:rPr lang="it-IT" sz="5600" dirty="0" smtClean="0"/>
              <a:t>, </a:t>
            </a:r>
            <a:r>
              <a:rPr lang="it-IT" sz="5600" i="1" dirty="0" smtClean="0"/>
              <a:t>di fax e di e-mail</a:t>
            </a:r>
            <a:r>
              <a:rPr lang="it-IT" sz="5600" dirty="0" smtClean="0"/>
              <a:t>).</a:t>
            </a:r>
            <a:br>
              <a:rPr lang="it-IT" sz="5600" dirty="0" smtClean="0"/>
            </a:br>
            <a:r>
              <a:rPr lang="it-IT" sz="5600" dirty="0" smtClean="0"/>
              <a:t>E' opportuno che la firma non superi le </a:t>
            </a:r>
            <a:r>
              <a:rPr lang="it-IT" sz="5600" b="1" dirty="0" smtClean="0"/>
              <a:t>4 righe</a:t>
            </a:r>
            <a:r>
              <a:rPr lang="it-IT" sz="5600" dirty="0" smtClean="0"/>
              <a:t> e che non contenga elementi offensivi o pubblicitari.</a:t>
            </a: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622627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it-IT" sz="5500" b="1" dirty="0" smtClean="0"/>
              <a:t>MAILING LISTS E NEWSGROUPS</a:t>
            </a:r>
          </a:p>
          <a:p>
            <a:pPr>
              <a:buNone/>
            </a:pPr>
            <a:r>
              <a:rPr lang="it-IT" sz="5500" dirty="0" smtClean="0"/>
              <a:t>Si tratta di gruppi di persone che hanno un interesse specifico per un certo argomento e che si scambiano messaggi su quel tema. Nel caso delle </a:t>
            </a:r>
            <a:r>
              <a:rPr lang="it-IT" sz="5500" i="1" dirty="0" smtClean="0"/>
              <a:t>mailing </a:t>
            </a:r>
            <a:r>
              <a:rPr lang="it-IT" sz="5500" i="1" dirty="0" err="1" smtClean="0"/>
              <a:t>lists</a:t>
            </a:r>
            <a:r>
              <a:rPr lang="it-IT" sz="5500" dirty="0" smtClean="0"/>
              <a:t> si tratta di gruppi ristretti di persone. All'atto dell'iscrizione alla mailing </a:t>
            </a:r>
            <a:r>
              <a:rPr lang="it-IT" sz="5500" dirty="0" err="1" smtClean="0"/>
              <a:t>list</a:t>
            </a:r>
            <a:r>
              <a:rPr lang="it-IT" sz="5500" dirty="0" smtClean="0"/>
              <a:t> si ricevono le istruzioni sul come ci si deve comportare per l'invio di articoli, per la disdetta dell'iscrizione ecc... E' opportuno conservare il testo contenente tali istruzioni.</a:t>
            </a:r>
            <a:br>
              <a:rPr lang="it-IT" sz="5500" dirty="0" smtClean="0"/>
            </a:br>
            <a:r>
              <a:rPr lang="it-IT" sz="5500" dirty="0" smtClean="0"/>
              <a:t>Spesso infatti capita che le persone, una volta iscritte, non siano in grado di saper disdire correttamente l'iscrizione </a:t>
            </a:r>
            <a:r>
              <a:rPr lang="it-IT" sz="5500" dirty="0" err="1" smtClean="0"/>
              <a:t>perche'</a:t>
            </a:r>
            <a:r>
              <a:rPr lang="it-IT" sz="5500" dirty="0" smtClean="0"/>
              <a:t> non si ricordano </a:t>
            </a:r>
            <a:r>
              <a:rPr lang="it-IT" sz="5500" dirty="0" err="1" smtClean="0"/>
              <a:t>piu'</a:t>
            </a:r>
            <a:r>
              <a:rPr lang="it-IT" sz="5500" dirty="0" smtClean="0"/>
              <a:t> come farlo.</a:t>
            </a:r>
            <a:br>
              <a:rPr lang="it-IT" sz="5500" dirty="0" smtClean="0"/>
            </a:br>
            <a:r>
              <a:rPr lang="it-IT" sz="5500" dirty="0" smtClean="0"/>
              <a:t>Nel caso dei </a:t>
            </a:r>
            <a:r>
              <a:rPr lang="it-IT" sz="5500" i="1" dirty="0" err="1" smtClean="0"/>
              <a:t>Newsgroups</a:t>
            </a:r>
            <a:r>
              <a:rPr lang="it-IT" sz="5500" dirty="0" smtClean="0"/>
              <a:t> o </a:t>
            </a:r>
            <a:r>
              <a:rPr lang="it-IT" sz="5500" i="1" dirty="0" err="1" smtClean="0"/>
              <a:t>Usenet</a:t>
            </a:r>
            <a:r>
              <a:rPr lang="it-IT" sz="5500" dirty="0" smtClean="0"/>
              <a:t> i gruppi sono pubblicamente accessibili tramite i </a:t>
            </a:r>
            <a:r>
              <a:rPr lang="it-IT" sz="5500" i="1" dirty="0" smtClean="0"/>
              <a:t>News Server</a:t>
            </a:r>
            <a:r>
              <a:rPr lang="it-IT" sz="5500" dirty="0" smtClean="0"/>
              <a:t>.</a:t>
            </a:r>
          </a:p>
          <a:p>
            <a:pPr>
              <a:buNone/>
            </a:pPr>
            <a:endParaRPr lang="it-IT" sz="5500" dirty="0" smtClean="0"/>
          </a:p>
          <a:p>
            <a:r>
              <a:rPr lang="it-IT" sz="5500" dirty="0" smtClean="0"/>
              <a:t>Nell'uso delle </a:t>
            </a:r>
            <a:r>
              <a:rPr lang="it-IT" sz="5500" i="1" dirty="0" smtClean="0"/>
              <a:t>Mailing </a:t>
            </a:r>
            <a:r>
              <a:rPr lang="it-IT" sz="5500" i="1" dirty="0" err="1" smtClean="0"/>
              <a:t>Lists</a:t>
            </a:r>
            <a:r>
              <a:rPr lang="it-IT" sz="5500" dirty="0" smtClean="0"/>
              <a:t> e dei </a:t>
            </a:r>
            <a:r>
              <a:rPr lang="it-IT" sz="5500" i="1" dirty="0" err="1" smtClean="0"/>
              <a:t>Newsgroups</a:t>
            </a:r>
            <a:r>
              <a:rPr lang="it-IT" sz="5500" dirty="0" smtClean="0"/>
              <a:t> esistono delle norme precise:</a:t>
            </a:r>
          </a:p>
          <a:p>
            <a:r>
              <a:rPr lang="it-IT" sz="5500" dirty="0" smtClean="0"/>
              <a:t>E' vietata ogni forma di </a:t>
            </a:r>
            <a:r>
              <a:rPr lang="it-IT" sz="5500" dirty="0" err="1" smtClean="0"/>
              <a:t>pubblicita'</a:t>
            </a:r>
            <a:r>
              <a:rPr lang="it-IT" sz="5500" dirty="0" smtClean="0"/>
              <a:t>.</a:t>
            </a:r>
          </a:p>
          <a:p>
            <a:r>
              <a:rPr lang="it-IT" sz="5500" dirty="0" smtClean="0"/>
              <a:t>Nel caso in cui il gruppo sia gestito da un moderatore, egli </a:t>
            </a:r>
            <a:r>
              <a:rPr lang="it-IT" sz="5500" dirty="0" err="1" smtClean="0"/>
              <a:t>potra'</a:t>
            </a:r>
            <a:r>
              <a:rPr lang="it-IT" sz="5500" dirty="0" smtClean="0"/>
              <a:t> intervenire par far rispettare le regole, altrimenti saranno gli stessi utenti ad intervenire per protestare nel caso di una violazione dell'etichetta.</a:t>
            </a:r>
          </a:p>
          <a:p>
            <a:r>
              <a:rPr lang="it-IT" sz="5500" dirty="0" smtClean="0"/>
              <a:t>Ogni gruppo (mailing </a:t>
            </a:r>
            <a:r>
              <a:rPr lang="it-IT" sz="5500" dirty="0" err="1" smtClean="0"/>
              <a:t>list</a:t>
            </a:r>
            <a:r>
              <a:rPr lang="it-IT" sz="5500" dirty="0" smtClean="0"/>
              <a:t>, newsgroup) ha il suo regolamento il cui contenuto viene </a:t>
            </a:r>
            <a:r>
              <a:rPr lang="it-IT" sz="5500" dirty="0" err="1" smtClean="0"/>
              <a:t>riporato</a:t>
            </a:r>
            <a:r>
              <a:rPr lang="it-IT" sz="5500" dirty="0" smtClean="0"/>
              <a:t> nelle </a:t>
            </a:r>
            <a:r>
              <a:rPr lang="it-IT" sz="5500" b="1" dirty="0" err="1" smtClean="0"/>
              <a:t>F</a:t>
            </a:r>
            <a:r>
              <a:rPr lang="it-IT" sz="5500" dirty="0" err="1" smtClean="0"/>
              <a:t>requently</a:t>
            </a:r>
            <a:r>
              <a:rPr lang="it-IT" sz="5500" dirty="0" smtClean="0"/>
              <a:t> </a:t>
            </a:r>
            <a:r>
              <a:rPr lang="it-IT" sz="5500" b="1" dirty="0" err="1" smtClean="0"/>
              <a:t>A</a:t>
            </a:r>
            <a:r>
              <a:rPr lang="it-IT" sz="5500" dirty="0" err="1" smtClean="0"/>
              <a:t>sked</a:t>
            </a:r>
            <a:r>
              <a:rPr lang="it-IT" sz="5500" dirty="0" smtClean="0"/>
              <a:t> </a:t>
            </a:r>
            <a:r>
              <a:rPr lang="it-IT" sz="5500" b="1" dirty="0" err="1" smtClean="0"/>
              <a:t>Q</a:t>
            </a:r>
            <a:r>
              <a:rPr lang="it-IT" sz="5500" dirty="0" err="1" smtClean="0"/>
              <a:t>uestions</a:t>
            </a:r>
            <a:r>
              <a:rPr lang="it-IT" sz="5500" dirty="0" smtClean="0"/>
              <a:t> o </a:t>
            </a:r>
            <a:r>
              <a:rPr lang="it-IT" sz="5500" b="1" dirty="0" smtClean="0"/>
              <a:t>FAQ</a:t>
            </a:r>
            <a:r>
              <a:rPr lang="it-IT" sz="5500" dirty="0" smtClean="0"/>
              <a:t> che vengono regolarmente messe a disposizione (</a:t>
            </a:r>
            <a:r>
              <a:rPr lang="it-IT" sz="5500" i="1" dirty="0" err="1" smtClean="0"/>
              <a:t>posted</a:t>
            </a:r>
            <a:r>
              <a:rPr lang="it-IT" sz="5500" dirty="0" smtClean="0"/>
              <a:t>) con frequenza settimanale. quindicinale o mensile nel gruppo.</a:t>
            </a:r>
            <a:br>
              <a:rPr lang="it-IT" sz="5500" dirty="0" smtClean="0"/>
            </a:br>
            <a:r>
              <a:rPr lang="it-IT" sz="5500" dirty="0" smtClean="0"/>
              <a:t>Tutte le FAQ </a:t>
            </a:r>
            <a:r>
              <a:rPr lang="it-IT" sz="5500" dirty="0" err="1" smtClean="0"/>
              <a:t>disponibil</a:t>
            </a:r>
            <a:r>
              <a:rPr lang="it-IT" sz="5500" dirty="0" smtClean="0"/>
              <a:t> per i vari gruppi possono essere lette via WWW presso </a:t>
            </a:r>
            <a:r>
              <a:rPr lang="it-IT" sz="5500" dirty="0" smtClean="0">
                <a:hlinkClick r:id="rId3"/>
              </a:rPr>
              <a:t>http://www.cis.ohio-state.edu/</a:t>
            </a:r>
            <a:r>
              <a:rPr lang="it-IT" sz="5500" dirty="0" err="1" smtClean="0">
                <a:hlinkClick r:id="rId3"/>
              </a:rPr>
              <a:t>hypertext</a:t>
            </a:r>
            <a:r>
              <a:rPr lang="it-IT" sz="5500" dirty="0" smtClean="0">
                <a:hlinkClick r:id="rId3"/>
              </a:rPr>
              <a:t>/</a:t>
            </a:r>
            <a:r>
              <a:rPr lang="it-IT" sz="5500" dirty="0" err="1" smtClean="0">
                <a:hlinkClick r:id="rId3"/>
              </a:rPr>
              <a:t>faq</a:t>
            </a:r>
            <a:r>
              <a:rPr lang="it-IT" sz="5500" dirty="0" smtClean="0">
                <a:hlinkClick r:id="rId3"/>
              </a:rPr>
              <a:t>/</a:t>
            </a:r>
            <a:r>
              <a:rPr lang="it-IT" sz="5500" dirty="0" err="1" smtClean="0">
                <a:hlinkClick r:id="rId3"/>
              </a:rPr>
              <a:t>usenet</a:t>
            </a:r>
            <a:r>
              <a:rPr lang="it-IT" sz="5500" dirty="0" smtClean="0">
                <a:hlinkClick r:id="rId3"/>
              </a:rPr>
              <a:t>/</a:t>
            </a:r>
            <a:r>
              <a:rPr lang="it-IT" sz="5500" dirty="0" err="1" smtClean="0">
                <a:hlinkClick r:id="rId3"/>
              </a:rPr>
              <a:t>top.html</a:t>
            </a:r>
            <a:endParaRPr lang="it-IT" sz="5500" dirty="0" smtClean="0"/>
          </a:p>
          <a:p>
            <a:endParaRPr lang="it-IT" sz="4800" dirty="0" smtClean="0"/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694635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it-IT" sz="4800" b="1" dirty="0" smtClean="0"/>
              <a:t>MAILING LISTS E NEWSGROUPS</a:t>
            </a:r>
          </a:p>
          <a:p>
            <a:pPr>
              <a:buNone/>
            </a:pPr>
            <a:r>
              <a:rPr lang="it-IT" sz="5500" dirty="0" smtClean="0"/>
              <a:t>Si tratta di gruppi di persone che hanno un interesse specifico per un certo argomento e che si scambiano messaggi su quel tema. Nel caso delle </a:t>
            </a:r>
            <a:r>
              <a:rPr lang="it-IT" sz="5500" i="1" dirty="0" smtClean="0"/>
              <a:t>mailing </a:t>
            </a:r>
            <a:r>
              <a:rPr lang="it-IT" sz="5500" i="1" dirty="0" err="1" smtClean="0"/>
              <a:t>lists</a:t>
            </a:r>
            <a:r>
              <a:rPr lang="it-IT" sz="5500" dirty="0" smtClean="0"/>
              <a:t> si tratta di gruppi ristretti di persone. All'atto dell'iscrizione alla mailing </a:t>
            </a:r>
            <a:r>
              <a:rPr lang="it-IT" sz="5500" dirty="0" err="1" smtClean="0"/>
              <a:t>list</a:t>
            </a:r>
            <a:r>
              <a:rPr lang="it-IT" sz="5500" dirty="0" smtClean="0"/>
              <a:t> si ricevono le istruzioni sul come ci si deve comportare per l'invio di articoli, per la disdetta dell'iscrizione ecc... E' opportuno conservare il testo contenente tali istruzioni.</a:t>
            </a:r>
            <a:br>
              <a:rPr lang="it-IT" sz="5500" dirty="0" smtClean="0"/>
            </a:br>
            <a:r>
              <a:rPr lang="it-IT" sz="5500" dirty="0" smtClean="0"/>
              <a:t>Spesso infatti capita che le persone, una volta iscritte, non siano in grado di saper disdire correttamente l'iscrizione </a:t>
            </a:r>
            <a:r>
              <a:rPr lang="it-IT" sz="5500" dirty="0" err="1" smtClean="0"/>
              <a:t>perche'</a:t>
            </a:r>
            <a:r>
              <a:rPr lang="it-IT" sz="5500" dirty="0" smtClean="0"/>
              <a:t> non si ricordano </a:t>
            </a:r>
            <a:r>
              <a:rPr lang="it-IT" sz="5500" dirty="0" err="1" smtClean="0"/>
              <a:t>piu'</a:t>
            </a:r>
            <a:r>
              <a:rPr lang="it-IT" sz="5500" dirty="0" smtClean="0"/>
              <a:t> come farlo.</a:t>
            </a:r>
            <a:br>
              <a:rPr lang="it-IT" sz="5500" dirty="0" smtClean="0"/>
            </a:br>
            <a:r>
              <a:rPr lang="it-IT" sz="5500" dirty="0" smtClean="0"/>
              <a:t>Nel caso dei </a:t>
            </a:r>
            <a:r>
              <a:rPr lang="it-IT" sz="5500" i="1" dirty="0" err="1" smtClean="0"/>
              <a:t>Newsgroups</a:t>
            </a:r>
            <a:r>
              <a:rPr lang="it-IT" sz="5500" dirty="0" smtClean="0"/>
              <a:t> o </a:t>
            </a:r>
            <a:r>
              <a:rPr lang="it-IT" sz="5500" i="1" dirty="0" err="1" smtClean="0"/>
              <a:t>Usenet</a:t>
            </a:r>
            <a:r>
              <a:rPr lang="it-IT" sz="5500" dirty="0" smtClean="0"/>
              <a:t> i gruppi sono pubblicamente accessibili tramite i </a:t>
            </a:r>
            <a:r>
              <a:rPr lang="it-IT" sz="5500" i="1" dirty="0" smtClean="0"/>
              <a:t>News Server</a:t>
            </a:r>
            <a:r>
              <a:rPr lang="it-IT" sz="5500" dirty="0" smtClean="0"/>
              <a:t>.</a:t>
            </a:r>
          </a:p>
          <a:p>
            <a:pPr>
              <a:buNone/>
            </a:pPr>
            <a:endParaRPr lang="it-IT" sz="5500" dirty="0" smtClean="0"/>
          </a:p>
          <a:p>
            <a:r>
              <a:rPr lang="it-IT" sz="5500" dirty="0" smtClean="0"/>
              <a:t>Nell'uso delle </a:t>
            </a:r>
            <a:r>
              <a:rPr lang="it-IT" sz="5500" i="1" dirty="0" smtClean="0"/>
              <a:t>Mailing </a:t>
            </a:r>
            <a:r>
              <a:rPr lang="it-IT" sz="5500" i="1" dirty="0" err="1" smtClean="0"/>
              <a:t>Lists</a:t>
            </a:r>
            <a:r>
              <a:rPr lang="it-IT" sz="5500" dirty="0" smtClean="0"/>
              <a:t> e dei </a:t>
            </a:r>
            <a:r>
              <a:rPr lang="it-IT" sz="5500" i="1" dirty="0" err="1" smtClean="0"/>
              <a:t>Newsgroups</a:t>
            </a:r>
            <a:r>
              <a:rPr lang="it-IT" sz="5500" dirty="0" smtClean="0"/>
              <a:t> esistono delle norme precise:</a:t>
            </a:r>
          </a:p>
          <a:p>
            <a:r>
              <a:rPr lang="it-IT" sz="5500" dirty="0" smtClean="0"/>
              <a:t>E' vietata ogni forma di </a:t>
            </a:r>
            <a:r>
              <a:rPr lang="it-IT" sz="5500" dirty="0" err="1" smtClean="0"/>
              <a:t>pubblicita'</a:t>
            </a:r>
            <a:r>
              <a:rPr lang="it-IT" sz="5500" dirty="0" smtClean="0"/>
              <a:t>.</a:t>
            </a:r>
          </a:p>
          <a:p>
            <a:r>
              <a:rPr lang="it-IT" sz="5500" dirty="0" smtClean="0"/>
              <a:t>Nel caso in cui il gruppo sia gestito da un moderatore, egli </a:t>
            </a:r>
            <a:r>
              <a:rPr lang="it-IT" sz="5500" dirty="0" err="1" smtClean="0"/>
              <a:t>potra'</a:t>
            </a:r>
            <a:r>
              <a:rPr lang="it-IT" sz="5500" dirty="0" smtClean="0"/>
              <a:t> intervenire par far rispettare le regole, altrimenti saranno gli stessi utenti ad intervenire per protestare nel caso di una violazione dell'etichetta.</a:t>
            </a:r>
          </a:p>
          <a:p>
            <a:r>
              <a:rPr lang="it-IT" sz="5500" dirty="0" smtClean="0"/>
              <a:t>Ogni gruppo (mailing </a:t>
            </a:r>
            <a:r>
              <a:rPr lang="it-IT" sz="5500" dirty="0" err="1" smtClean="0"/>
              <a:t>list</a:t>
            </a:r>
            <a:r>
              <a:rPr lang="it-IT" sz="5500" dirty="0" smtClean="0"/>
              <a:t>, newsgroup) ha il suo regolamento il cui contenuto viene </a:t>
            </a:r>
            <a:r>
              <a:rPr lang="it-IT" sz="5500" dirty="0" err="1" smtClean="0"/>
              <a:t>riporato</a:t>
            </a:r>
            <a:r>
              <a:rPr lang="it-IT" sz="5500" dirty="0" smtClean="0"/>
              <a:t> nelle </a:t>
            </a:r>
            <a:r>
              <a:rPr lang="it-IT" sz="5500" b="1" dirty="0" err="1" smtClean="0"/>
              <a:t>F</a:t>
            </a:r>
            <a:r>
              <a:rPr lang="it-IT" sz="5500" dirty="0" err="1" smtClean="0"/>
              <a:t>requently</a:t>
            </a:r>
            <a:r>
              <a:rPr lang="it-IT" sz="5500" dirty="0" smtClean="0"/>
              <a:t> </a:t>
            </a:r>
            <a:r>
              <a:rPr lang="it-IT" sz="5500" b="1" dirty="0" err="1" smtClean="0"/>
              <a:t>A</a:t>
            </a:r>
            <a:r>
              <a:rPr lang="it-IT" sz="5500" dirty="0" err="1" smtClean="0"/>
              <a:t>sked</a:t>
            </a:r>
            <a:r>
              <a:rPr lang="it-IT" sz="5500" dirty="0" smtClean="0"/>
              <a:t> </a:t>
            </a:r>
            <a:r>
              <a:rPr lang="it-IT" sz="5500" b="1" dirty="0" err="1" smtClean="0"/>
              <a:t>Q</a:t>
            </a:r>
            <a:r>
              <a:rPr lang="it-IT" sz="5500" dirty="0" err="1" smtClean="0"/>
              <a:t>uestions</a:t>
            </a:r>
            <a:r>
              <a:rPr lang="it-IT" sz="5500" dirty="0" smtClean="0"/>
              <a:t> o </a:t>
            </a:r>
            <a:r>
              <a:rPr lang="it-IT" sz="5500" b="1" dirty="0" smtClean="0"/>
              <a:t>FAQ</a:t>
            </a:r>
            <a:r>
              <a:rPr lang="it-IT" sz="5500" dirty="0" smtClean="0"/>
              <a:t> che vengono regolarmente messe a disposizione (</a:t>
            </a:r>
            <a:r>
              <a:rPr lang="it-IT" sz="5500" i="1" dirty="0" err="1" smtClean="0"/>
              <a:t>posted</a:t>
            </a:r>
            <a:r>
              <a:rPr lang="it-IT" sz="5500" dirty="0" smtClean="0"/>
              <a:t>) con frequenza settimanale. quindicinale o mensile nel gruppo.</a:t>
            </a:r>
            <a:br>
              <a:rPr lang="it-IT" sz="5500" dirty="0" smtClean="0"/>
            </a:br>
            <a:r>
              <a:rPr lang="it-IT" sz="5500" dirty="0" smtClean="0"/>
              <a:t>Tutte le FAQ </a:t>
            </a:r>
            <a:r>
              <a:rPr lang="it-IT" sz="5500" dirty="0" err="1" smtClean="0"/>
              <a:t>disponibil</a:t>
            </a:r>
            <a:r>
              <a:rPr lang="it-IT" sz="5500" dirty="0" smtClean="0"/>
              <a:t> per i vari gruppi possono essere lette via WWW presso </a:t>
            </a:r>
            <a:r>
              <a:rPr lang="it-IT" sz="5500" dirty="0" smtClean="0">
                <a:hlinkClick r:id="rId3"/>
              </a:rPr>
              <a:t>http://www.cis.ohio-state.edu/</a:t>
            </a:r>
            <a:r>
              <a:rPr lang="it-IT" sz="5500" dirty="0" err="1" smtClean="0">
                <a:hlinkClick r:id="rId3"/>
              </a:rPr>
              <a:t>hypertext</a:t>
            </a:r>
            <a:r>
              <a:rPr lang="it-IT" sz="5500" dirty="0" smtClean="0">
                <a:hlinkClick r:id="rId3"/>
              </a:rPr>
              <a:t>/</a:t>
            </a:r>
            <a:r>
              <a:rPr lang="it-IT" sz="5500" dirty="0" err="1" smtClean="0">
                <a:hlinkClick r:id="rId3"/>
              </a:rPr>
              <a:t>faq</a:t>
            </a:r>
            <a:r>
              <a:rPr lang="it-IT" sz="5500" dirty="0" smtClean="0">
                <a:hlinkClick r:id="rId3"/>
              </a:rPr>
              <a:t>/</a:t>
            </a:r>
            <a:r>
              <a:rPr lang="it-IT" sz="5500" dirty="0" err="1" smtClean="0">
                <a:hlinkClick r:id="rId3"/>
              </a:rPr>
              <a:t>usenet</a:t>
            </a:r>
            <a:r>
              <a:rPr lang="it-IT" sz="5500" dirty="0" smtClean="0">
                <a:hlinkClick r:id="rId3"/>
              </a:rPr>
              <a:t>/</a:t>
            </a:r>
            <a:r>
              <a:rPr lang="it-IT" sz="5500" dirty="0" err="1" smtClean="0">
                <a:hlinkClick r:id="rId3"/>
              </a:rPr>
              <a:t>top.html</a:t>
            </a:r>
            <a:endParaRPr lang="it-IT" sz="5500" dirty="0" smtClean="0"/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5883275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it-IT" sz="3800" b="1" dirty="0" smtClean="0"/>
              <a:t>FTP</a:t>
            </a:r>
          </a:p>
          <a:p>
            <a:pPr algn="ctr">
              <a:buNone/>
            </a:pPr>
            <a:endParaRPr lang="it-IT" sz="3800" b="1" dirty="0" smtClean="0"/>
          </a:p>
          <a:p>
            <a:r>
              <a:rPr lang="it-IT" dirty="0" smtClean="0"/>
              <a:t>Il trasferimento di file (</a:t>
            </a:r>
            <a:r>
              <a:rPr lang="it-IT" b="1" dirty="0" err="1" smtClean="0"/>
              <a:t>F</a:t>
            </a:r>
            <a:r>
              <a:rPr lang="it-IT" dirty="0" err="1" smtClean="0"/>
              <a:t>ile</a:t>
            </a:r>
            <a:r>
              <a:rPr lang="it-IT" dirty="0" smtClean="0"/>
              <a:t> </a:t>
            </a:r>
            <a:r>
              <a:rPr lang="it-IT" b="1" dirty="0" smtClean="0"/>
              <a:t>T</a:t>
            </a:r>
            <a:r>
              <a:rPr lang="it-IT" dirty="0" smtClean="0"/>
              <a:t>ransfer </a:t>
            </a:r>
            <a:r>
              <a:rPr lang="it-IT" b="1" dirty="0" err="1" smtClean="0"/>
              <a:t>P</a:t>
            </a:r>
            <a:r>
              <a:rPr lang="it-IT" dirty="0" err="1" smtClean="0"/>
              <a:t>rotocol</a:t>
            </a:r>
            <a:r>
              <a:rPr lang="it-IT" dirty="0" smtClean="0"/>
              <a:t>) in ambito Internet avviene spesso con la cosiddetta </a:t>
            </a:r>
            <a:r>
              <a:rPr lang="it-IT" dirty="0" err="1" smtClean="0"/>
              <a:t>modalita'</a:t>
            </a:r>
            <a:r>
              <a:rPr lang="it-IT" dirty="0" smtClean="0"/>
              <a:t> </a:t>
            </a:r>
            <a:r>
              <a:rPr lang="it-IT" i="1" dirty="0" smtClean="0"/>
              <a:t>anonima</a:t>
            </a:r>
            <a:r>
              <a:rPr lang="it-IT" dirty="0" smtClean="0"/>
              <a:t>. </a:t>
            </a:r>
            <a:r>
              <a:rPr lang="it-IT" dirty="0" err="1" smtClean="0"/>
              <a:t>Cio'</a:t>
            </a:r>
            <a:r>
              <a:rPr lang="it-IT" dirty="0" smtClean="0"/>
              <a:t> significa che quando ci si collega ad una banca dati che funge da </a:t>
            </a:r>
            <a:r>
              <a:rPr lang="it-IT" i="1" dirty="0" smtClean="0"/>
              <a:t>Server FTP</a:t>
            </a:r>
            <a:r>
              <a:rPr lang="it-IT" dirty="0" smtClean="0"/>
              <a:t>, alla richiesta di immissione della </a:t>
            </a:r>
            <a:r>
              <a:rPr lang="it-IT" i="1" dirty="0" smtClean="0"/>
              <a:t>login</a:t>
            </a:r>
            <a:r>
              <a:rPr lang="it-IT" dirty="0" smtClean="0"/>
              <a:t> si deve digitare la parola </a:t>
            </a:r>
            <a:r>
              <a:rPr lang="it-IT" b="1" dirty="0" err="1" smtClean="0"/>
              <a:t>anonymous</a:t>
            </a:r>
            <a:r>
              <a:rPr lang="it-IT" dirty="0" smtClean="0"/>
              <a:t> o, in alternativa, </a:t>
            </a:r>
            <a:r>
              <a:rPr lang="it-IT" b="1" dirty="0" smtClean="0"/>
              <a:t>ftp</a:t>
            </a:r>
            <a:r>
              <a:rPr lang="it-IT" dirty="0" smtClean="0"/>
              <a:t> e alla richiesta di immissione della </a:t>
            </a:r>
            <a:r>
              <a:rPr lang="it-IT" i="1" dirty="0" smtClean="0"/>
              <a:t>password</a:t>
            </a:r>
            <a:r>
              <a:rPr lang="it-IT" dirty="0" smtClean="0"/>
              <a:t> si deve digitare il proprio indirizzo completo di posta elettronica (e-mail </a:t>
            </a:r>
            <a:r>
              <a:rPr lang="it-IT" dirty="0" err="1" smtClean="0"/>
              <a:t>address</a:t>
            </a:r>
            <a:r>
              <a:rPr lang="it-IT" dirty="0" smtClean="0"/>
              <a:t>).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A proposito dell'</a:t>
            </a:r>
            <a:r>
              <a:rPr lang="it-IT" dirty="0" err="1" smtClean="0"/>
              <a:t>utilizzzo</a:t>
            </a:r>
            <a:r>
              <a:rPr lang="it-IT" dirty="0" smtClean="0"/>
              <a:t> dell'FTP vanno tenute presenti le seguenti norme:</a:t>
            </a:r>
          </a:p>
          <a:p>
            <a:r>
              <a:rPr lang="it-IT" dirty="0" smtClean="0"/>
              <a:t>Gli FTP </a:t>
            </a:r>
            <a:r>
              <a:rPr lang="it-IT" dirty="0" err="1" smtClean="0"/>
              <a:t>Servers</a:t>
            </a:r>
            <a:r>
              <a:rPr lang="it-IT" dirty="0" smtClean="0"/>
              <a:t> mettono a disposizione dell'utenza esterna un </a:t>
            </a:r>
            <a:r>
              <a:rPr lang="it-IT" i="1" dirty="0" smtClean="0"/>
              <a:t>numero limitato di accessi contemporanei</a:t>
            </a:r>
            <a:r>
              <a:rPr lang="it-IT" dirty="0" smtClean="0"/>
              <a:t> (da 5 a 50 in genere). Pertanto e' buona norma, per rispetto nei confronti degli altri utenti, fare in modo di utilizzare il servizio per il </a:t>
            </a:r>
            <a:r>
              <a:rPr lang="it-IT" b="1" dirty="0" smtClean="0"/>
              <a:t>minimo tempo indispensabile</a:t>
            </a:r>
            <a:r>
              <a:rPr lang="it-IT" dirty="0" smtClean="0"/>
              <a:t>.</a:t>
            </a:r>
          </a:p>
          <a:p>
            <a:r>
              <a:rPr lang="it-IT" dirty="0" smtClean="0"/>
              <a:t>Se non si hanno idee chiare riguardo a che cosa cercare, e' opportuno trasferire gli </a:t>
            </a:r>
            <a:r>
              <a:rPr lang="it-IT" b="1" dirty="0" smtClean="0"/>
              <a:t>indici</a:t>
            </a:r>
            <a:r>
              <a:rPr lang="it-IT" dirty="0" smtClean="0"/>
              <a:t> (che sono sempre presenti) e consultarli </a:t>
            </a:r>
            <a:r>
              <a:rPr lang="it-IT" i="1" dirty="0" smtClean="0"/>
              <a:t>in loco</a:t>
            </a:r>
            <a:r>
              <a:rPr lang="it-IT" dirty="0" smtClean="0"/>
              <a:t>.</a:t>
            </a:r>
            <a:br>
              <a:rPr lang="it-IT" dirty="0" smtClean="0"/>
            </a:br>
            <a:r>
              <a:rPr lang="it-IT" dirty="0" smtClean="0"/>
              <a:t>Una volta chiarito che cosa si vuole prelevare, ci si </a:t>
            </a:r>
            <a:r>
              <a:rPr lang="it-IT" dirty="0" err="1" smtClean="0"/>
              <a:t>puo'</a:t>
            </a:r>
            <a:r>
              <a:rPr lang="it-IT" dirty="0" smtClean="0"/>
              <a:t> ricollegare sapendo esattamente quali </a:t>
            </a:r>
            <a:r>
              <a:rPr lang="it-IT" dirty="0" err="1" smtClean="0"/>
              <a:t>files</a:t>
            </a:r>
            <a:r>
              <a:rPr lang="it-IT" dirty="0" smtClean="0"/>
              <a:t> e da quale directory prelevarli. Alternativamente conviene accedere ai cosiddetti </a:t>
            </a:r>
            <a:r>
              <a:rPr lang="it-IT" i="1" dirty="0" err="1" smtClean="0"/>
              <a:t>Archie</a:t>
            </a:r>
            <a:r>
              <a:rPr lang="it-IT" i="1" dirty="0" smtClean="0"/>
              <a:t> </a:t>
            </a:r>
            <a:r>
              <a:rPr lang="it-IT" i="1" dirty="0" err="1" smtClean="0"/>
              <a:t>Servers</a:t>
            </a:r>
            <a:r>
              <a:rPr lang="it-IT" dirty="0" smtClean="0"/>
              <a:t> che consultati riguardo alla localizzazione nell'ambito di Internet di un certo documento (file), restituiscono le informazioni desiderate. A questo punto ci si </a:t>
            </a:r>
            <a:r>
              <a:rPr lang="it-IT" dirty="0" err="1" smtClean="0"/>
              <a:t>puo'</a:t>
            </a:r>
            <a:r>
              <a:rPr lang="it-IT" dirty="0" smtClean="0"/>
              <a:t> collegare a colpo sicuro con il sito che possiede il documento che ci interessa.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5883275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it-IT" sz="3800" b="1" dirty="0" smtClean="0"/>
              <a:t>FTP</a:t>
            </a:r>
          </a:p>
          <a:p>
            <a:pPr algn="ctr">
              <a:buNone/>
            </a:pPr>
            <a:endParaRPr lang="it-IT" sz="3800" b="1" dirty="0" smtClean="0"/>
          </a:p>
          <a:p>
            <a:r>
              <a:rPr lang="it-IT" dirty="0" smtClean="0"/>
              <a:t>E' opportuno consultare gli FTP </a:t>
            </a:r>
            <a:r>
              <a:rPr lang="it-IT" dirty="0" err="1" smtClean="0"/>
              <a:t>Servers</a:t>
            </a:r>
            <a:r>
              <a:rPr lang="it-IT" dirty="0" smtClean="0"/>
              <a:t> durante le ore non lavorative (</a:t>
            </a:r>
            <a:r>
              <a:rPr lang="it-IT" i="1" dirty="0" err="1" smtClean="0"/>
              <a:t>off-peak</a:t>
            </a:r>
            <a:r>
              <a:rPr lang="it-IT" dirty="0" smtClean="0"/>
              <a:t>). A questo scopo bisogna tenere conto dei fusi orari:</a:t>
            </a:r>
          </a:p>
          <a:p>
            <a:pPr lvl="1"/>
            <a:r>
              <a:rPr lang="it-IT" dirty="0" smtClean="0"/>
              <a:t>Se ci si vuole collegare con FTP </a:t>
            </a:r>
            <a:r>
              <a:rPr lang="it-IT" dirty="0" err="1" smtClean="0"/>
              <a:t>Servers</a:t>
            </a:r>
            <a:r>
              <a:rPr lang="it-IT" dirty="0" smtClean="0"/>
              <a:t> localizzati in America e' opportuno farlo di prima mattina.</a:t>
            </a:r>
          </a:p>
          <a:p>
            <a:pPr lvl="1"/>
            <a:r>
              <a:rPr lang="it-IT" dirty="0" smtClean="0"/>
              <a:t>Si </a:t>
            </a:r>
            <a:r>
              <a:rPr lang="it-IT" dirty="0" err="1" smtClean="0"/>
              <a:t>potra'</a:t>
            </a:r>
            <a:r>
              <a:rPr lang="it-IT" dirty="0" smtClean="0"/>
              <a:t> </a:t>
            </a:r>
            <a:r>
              <a:rPr lang="it-IT" dirty="0" err="1" smtClean="0"/>
              <a:t>acceedere</a:t>
            </a:r>
            <a:r>
              <a:rPr lang="it-IT" dirty="0" smtClean="0"/>
              <a:t> </a:t>
            </a:r>
            <a:r>
              <a:rPr lang="it-IT" dirty="0" err="1" smtClean="0"/>
              <a:t>piu'</a:t>
            </a:r>
            <a:r>
              <a:rPr lang="it-IT" dirty="0" smtClean="0"/>
              <a:t> facilmente a Server asiatici durante il giorno.</a:t>
            </a:r>
          </a:p>
          <a:p>
            <a:pPr lvl="1"/>
            <a:r>
              <a:rPr lang="it-IT" dirty="0" smtClean="0"/>
              <a:t>Per Server europei e' opportuno utilizzare le ore serali e notturne.</a:t>
            </a:r>
          </a:p>
          <a:p>
            <a:pPr lvl="1">
              <a:buNone/>
            </a:pPr>
            <a:endParaRPr lang="it-IT" dirty="0" smtClean="0"/>
          </a:p>
          <a:p>
            <a:r>
              <a:rPr lang="it-IT" dirty="0" err="1" smtClean="0"/>
              <a:t>Poiche'</a:t>
            </a:r>
            <a:r>
              <a:rPr lang="it-IT" dirty="0" smtClean="0"/>
              <a:t> molti dei </a:t>
            </a:r>
            <a:r>
              <a:rPr lang="it-IT" dirty="0" err="1" smtClean="0"/>
              <a:t>files</a:t>
            </a:r>
            <a:r>
              <a:rPr lang="it-IT" dirty="0" smtClean="0"/>
              <a:t>/documenti a disposizione sono presenti su </a:t>
            </a:r>
            <a:r>
              <a:rPr lang="it-IT" dirty="0" err="1" smtClean="0"/>
              <a:t>piu'</a:t>
            </a:r>
            <a:r>
              <a:rPr lang="it-IT" dirty="0" smtClean="0"/>
              <a:t> </a:t>
            </a:r>
            <a:r>
              <a:rPr lang="it-IT" dirty="0" err="1" smtClean="0"/>
              <a:t>Servers</a:t>
            </a:r>
            <a:r>
              <a:rPr lang="it-IT" dirty="0" smtClean="0"/>
              <a:t> localizzati in giro per il mondo (</a:t>
            </a:r>
            <a:r>
              <a:rPr lang="it-IT" i="1" dirty="0" err="1" smtClean="0"/>
              <a:t>Mirror</a:t>
            </a:r>
            <a:r>
              <a:rPr lang="it-IT" i="1" dirty="0" smtClean="0"/>
              <a:t> </a:t>
            </a:r>
            <a:r>
              <a:rPr lang="it-IT" i="1" dirty="0" err="1" smtClean="0"/>
              <a:t>sites</a:t>
            </a:r>
            <a:r>
              <a:rPr lang="it-IT" dirty="0" smtClean="0"/>
              <a:t>) che quotidianamente aggiornano i nuovi </a:t>
            </a:r>
            <a:r>
              <a:rPr lang="it-IT" dirty="0" err="1" smtClean="0"/>
              <a:t>files</a:t>
            </a:r>
            <a:r>
              <a:rPr lang="it-IT" dirty="0" smtClean="0"/>
              <a:t>/documenti accessibili, e' opportuno, per velocizzare il trasferimento dei documenti stessi e per ridurre il consumo di risorse Internet, collegarsi al </a:t>
            </a:r>
            <a:r>
              <a:rPr lang="it-IT" i="1" dirty="0" err="1" smtClean="0"/>
              <a:t>Mirror</a:t>
            </a:r>
            <a:r>
              <a:rPr lang="it-IT" i="1" dirty="0" smtClean="0"/>
              <a:t> site</a:t>
            </a:r>
            <a:r>
              <a:rPr lang="it-IT" dirty="0" smtClean="0"/>
              <a:t> </a:t>
            </a:r>
            <a:r>
              <a:rPr lang="it-IT" dirty="0" err="1" smtClean="0"/>
              <a:t>piu'</a:t>
            </a:r>
            <a:r>
              <a:rPr lang="it-IT" dirty="0" smtClean="0"/>
              <a:t> vicino che possieda i </a:t>
            </a:r>
            <a:r>
              <a:rPr lang="it-IT" dirty="0" err="1" smtClean="0"/>
              <a:t>files</a:t>
            </a:r>
            <a:r>
              <a:rPr lang="it-IT" dirty="0" smtClean="0"/>
              <a:t>/documenti di nostro interesse.</a:t>
            </a: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it-IT" sz="7400" b="1" dirty="0" smtClean="0"/>
              <a:t>WWW</a:t>
            </a:r>
          </a:p>
          <a:p>
            <a:pPr>
              <a:buNone/>
            </a:pPr>
            <a:r>
              <a:rPr lang="it-IT" sz="4900" dirty="0" smtClean="0"/>
              <a:t>Non esistono regole e norme specifiche per la preparazione dei documenti WWW (</a:t>
            </a:r>
            <a:r>
              <a:rPr lang="it-IT" sz="4900" i="1" dirty="0" err="1" smtClean="0"/>
              <a:t>WWW</a:t>
            </a:r>
            <a:r>
              <a:rPr lang="it-IT" sz="4900" i="1" dirty="0" smtClean="0"/>
              <a:t> </a:t>
            </a:r>
            <a:r>
              <a:rPr lang="it-IT" sz="4900" i="1" dirty="0" err="1" smtClean="0"/>
              <a:t>pages</a:t>
            </a:r>
            <a:r>
              <a:rPr lang="it-IT" sz="4900" dirty="0" smtClean="0"/>
              <a:t>).</a:t>
            </a:r>
            <a:br>
              <a:rPr lang="it-IT" sz="4900" dirty="0" smtClean="0"/>
            </a:br>
            <a:r>
              <a:rPr lang="it-IT" sz="4900" dirty="0" smtClean="0"/>
              <a:t>Esistono comunque alcune avvertenze che vengono di seguito elencate:</a:t>
            </a:r>
          </a:p>
          <a:p>
            <a:pPr>
              <a:buNone/>
            </a:pPr>
            <a:endParaRPr lang="it-IT" sz="4900" dirty="0" smtClean="0"/>
          </a:p>
          <a:p>
            <a:pPr>
              <a:buNone/>
            </a:pPr>
            <a:r>
              <a:rPr lang="it-IT" sz="4900" dirty="0" smtClean="0"/>
              <a:t>Le WWW </a:t>
            </a:r>
            <a:r>
              <a:rPr lang="it-IT" sz="4900" dirty="0" err="1" smtClean="0"/>
              <a:t>pages</a:t>
            </a:r>
            <a:r>
              <a:rPr lang="it-IT" sz="4900" dirty="0" smtClean="0"/>
              <a:t> debbono essere prodotte in un linguaggio particolare detto </a:t>
            </a:r>
            <a:r>
              <a:rPr lang="it-IT" sz="4900" b="1" dirty="0" smtClean="0"/>
              <a:t>HTML</a:t>
            </a:r>
            <a:r>
              <a:rPr lang="it-IT" sz="4900" dirty="0" smtClean="0"/>
              <a:t> (</a:t>
            </a:r>
            <a:r>
              <a:rPr lang="it-IT" sz="4900" b="1" dirty="0" err="1" smtClean="0"/>
              <a:t>H</a:t>
            </a:r>
            <a:r>
              <a:rPr lang="it-IT" sz="4900" dirty="0" err="1" smtClean="0"/>
              <a:t>yper</a:t>
            </a:r>
            <a:r>
              <a:rPr lang="it-IT" sz="4900" b="1" dirty="0" err="1" smtClean="0"/>
              <a:t>T</a:t>
            </a:r>
            <a:r>
              <a:rPr lang="it-IT" sz="4900" dirty="0" err="1" smtClean="0"/>
              <a:t>ext</a:t>
            </a:r>
            <a:r>
              <a:rPr lang="it-IT" sz="4900" dirty="0" smtClean="0"/>
              <a:t> </a:t>
            </a:r>
            <a:r>
              <a:rPr lang="it-IT" sz="4900" b="1" dirty="0" err="1" smtClean="0"/>
              <a:t>M</a:t>
            </a:r>
            <a:r>
              <a:rPr lang="it-IT" sz="4900" dirty="0" err="1" smtClean="0"/>
              <a:t>arked</a:t>
            </a:r>
            <a:r>
              <a:rPr lang="it-IT" sz="4900" dirty="0" smtClean="0"/>
              <a:t> </a:t>
            </a:r>
            <a:r>
              <a:rPr lang="it-IT" sz="4900" b="1" dirty="0" err="1" smtClean="0"/>
              <a:t>L</a:t>
            </a:r>
            <a:r>
              <a:rPr lang="it-IT" sz="4900" dirty="0" err="1" smtClean="0"/>
              <a:t>anguage</a:t>
            </a:r>
            <a:r>
              <a:rPr lang="it-IT" sz="4900" dirty="0" smtClean="0"/>
              <a:t>) di cui esistono varie specifiche. E' bene quindi che l'estensore del documento indichi secondo quale specifica e' stato preparato il testo e su quale versione di quale visualizzatore (</a:t>
            </a:r>
            <a:r>
              <a:rPr lang="it-IT" sz="4900" i="1" dirty="0" smtClean="0"/>
              <a:t>browser</a:t>
            </a:r>
            <a:r>
              <a:rPr lang="it-IT" sz="4900" dirty="0" smtClean="0"/>
              <a:t>) e' stato testato.</a:t>
            </a:r>
          </a:p>
          <a:p>
            <a:pPr>
              <a:buNone/>
            </a:pPr>
            <a:endParaRPr lang="it-IT" sz="4900" dirty="0" smtClean="0"/>
          </a:p>
          <a:p>
            <a:r>
              <a:rPr lang="it-IT" sz="4900" dirty="0" err="1" smtClean="0"/>
              <a:t>Poiche'</a:t>
            </a:r>
            <a:r>
              <a:rPr lang="it-IT" sz="4900" dirty="0" smtClean="0"/>
              <a:t> la maggior parte degli utilizzatori si connette alla rete via modem e la trasmissione e' piuttosto lenta, e' opportuno che le singole pagine WWW siano rapidamente caricabili, intuitive, di facile e piacevole consultazione. Deve esserci un buon bilanciamento tra parte grafica e quella scritta e si deve fare in modo che il documento sia consultabile anche da chi dispone di browser non dotati di estensioni grafiche.</a:t>
            </a:r>
          </a:p>
          <a:p>
            <a:endParaRPr lang="it-IT" sz="4900" dirty="0" smtClean="0"/>
          </a:p>
          <a:p>
            <a:r>
              <a:rPr lang="it-IT" sz="4900" dirty="0" smtClean="0"/>
              <a:t>Se si utilizzano particolari estensioni del </a:t>
            </a:r>
            <a:r>
              <a:rPr lang="it-IT" sz="4900" dirty="0" err="1" smtClean="0"/>
              <a:t>linguaggilo</a:t>
            </a:r>
            <a:r>
              <a:rPr lang="it-IT" sz="4900" dirty="0" smtClean="0"/>
              <a:t> HTML, e' opportuno preparare anche delle pagine alternative per chi non </a:t>
            </a:r>
            <a:r>
              <a:rPr lang="it-IT" sz="4900" dirty="0" err="1" smtClean="0"/>
              <a:t>puo'</a:t>
            </a:r>
            <a:r>
              <a:rPr lang="it-IT" sz="4900" dirty="0" smtClean="0"/>
              <a:t> usufruire degli strumenti opportuni per visualizzarle.</a:t>
            </a:r>
          </a:p>
          <a:p>
            <a:r>
              <a:rPr lang="it-IT" sz="4900" dirty="0" smtClean="0"/>
              <a:t>E' opportuno che i documenti, a meno di un loro specifico uso "locale" siano scritti in </a:t>
            </a:r>
            <a:r>
              <a:rPr lang="it-IT" sz="4900" i="1" dirty="0" smtClean="0"/>
              <a:t>inglese</a:t>
            </a:r>
            <a:r>
              <a:rPr lang="it-IT" sz="4900" dirty="0" smtClean="0"/>
              <a:t>, rendendoli </a:t>
            </a:r>
            <a:r>
              <a:rPr lang="it-IT" sz="4900" dirty="0" err="1" smtClean="0"/>
              <a:t>cosi'</a:t>
            </a:r>
            <a:r>
              <a:rPr lang="it-IT" sz="4900" dirty="0" smtClean="0"/>
              <a:t> disponibili alla </a:t>
            </a:r>
            <a:r>
              <a:rPr lang="it-IT" sz="4900" dirty="0" err="1" smtClean="0"/>
              <a:t>consulatazione</a:t>
            </a:r>
            <a:r>
              <a:rPr lang="it-IT" sz="4900" dirty="0" smtClean="0"/>
              <a:t> da parte di tutti.</a:t>
            </a:r>
          </a:p>
          <a:p>
            <a:r>
              <a:rPr lang="it-IT" sz="4900" dirty="0" smtClean="0"/>
              <a:t>Un'ottima fonte che spiega come preparare un documento HTML si trova collegandosi a: </a:t>
            </a:r>
            <a:r>
              <a:rPr lang="it-IT" sz="4900" dirty="0" smtClean="0">
                <a:hlinkClick r:id="rId3"/>
              </a:rPr>
              <a:t>http://www.w3.org</a:t>
            </a:r>
            <a:endParaRPr lang="it-IT" sz="4900" dirty="0" smtClean="0"/>
          </a:p>
          <a:p>
            <a:r>
              <a:rPr lang="it-IT" sz="4900" dirty="0" smtClean="0"/>
              <a:t>E' bene che le WWW </a:t>
            </a:r>
            <a:r>
              <a:rPr lang="it-IT" sz="4900" dirty="0" err="1" smtClean="0"/>
              <a:t>pages</a:t>
            </a:r>
            <a:r>
              <a:rPr lang="it-IT" sz="4900" dirty="0" smtClean="0"/>
              <a:t> che siano non troppo lunghe; si </a:t>
            </a:r>
            <a:r>
              <a:rPr lang="it-IT" sz="4900" dirty="0" err="1" smtClean="0"/>
              <a:t>puo'</a:t>
            </a:r>
            <a:r>
              <a:rPr lang="it-IT" sz="4900" dirty="0" smtClean="0"/>
              <a:t> anche spezzare un documento in </a:t>
            </a:r>
            <a:r>
              <a:rPr lang="it-IT" sz="4900" dirty="0" err="1" smtClean="0"/>
              <a:t>piu'</a:t>
            </a:r>
            <a:r>
              <a:rPr lang="it-IT" sz="4900" dirty="0" smtClean="0"/>
              <a:t> capitoli, creando all'inizio </a:t>
            </a:r>
            <a:r>
              <a:rPr lang="it-IT" sz="4300" dirty="0" smtClean="0"/>
              <a:t>un indice dal quale si possono raggiungere le varie sezioni del documento stesso.</a:t>
            </a: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it-IT" sz="4900" b="1" dirty="0" smtClean="0"/>
              <a:t>WWW</a:t>
            </a:r>
          </a:p>
          <a:p>
            <a:r>
              <a:rPr lang="it-IT" sz="3700" dirty="0" smtClean="0"/>
              <a:t>E' importante pianificare l'organizzazione dei documenti che si vogliono creare in ambiente WWW per non costringere gli utenti ad una laboriosa ricerca delle porzioni di specifico interesse.</a:t>
            </a:r>
          </a:p>
          <a:p>
            <a:r>
              <a:rPr lang="it-IT" sz="3700" dirty="0" smtClean="0"/>
              <a:t>Il </a:t>
            </a:r>
            <a:r>
              <a:rPr lang="it-IT" sz="3700" dirty="0" err="1" smtClean="0"/>
              <a:t>prinmo</a:t>
            </a:r>
            <a:r>
              <a:rPr lang="it-IT" sz="3700" dirty="0" smtClean="0"/>
              <a:t> passo da effettuare nella creazione di un sito WWW e' la preparazione della cosiddetta "</a:t>
            </a:r>
            <a:r>
              <a:rPr lang="it-IT" sz="3700" b="1" dirty="0" smtClean="0"/>
              <a:t>Home </a:t>
            </a:r>
            <a:r>
              <a:rPr lang="it-IT" sz="3700" b="1" dirty="0" err="1" smtClean="0"/>
              <a:t>Page</a:t>
            </a:r>
            <a:r>
              <a:rPr lang="it-IT" sz="3700" dirty="0" smtClean="0"/>
              <a:t>", che rappresenta la propria presentazione al mondo esterno: e' necessario che essa sia sintetica ma informativa su quanto si </a:t>
            </a:r>
            <a:r>
              <a:rPr lang="it-IT" sz="3700" dirty="0" err="1" smtClean="0"/>
              <a:t>trovera'</a:t>
            </a:r>
            <a:r>
              <a:rPr lang="it-IT" sz="3700" dirty="0" smtClean="0"/>
              <a:t> sul nostro server.</a:t>
            </a:r>
          </a:p>
          <a:p>
            <a:r>
              <a:rPr lang="it-IT" sz="3700" dirty="0" smtClean="0"/>
              <a:t>E' opportuno prestare attenzione ai </a:t>
            </a:r>
            <a:r>
              <a:rPr lang="it-IT" sz="3700" b="1" dirty="0" smtClean="0"/>
              <a:t>caratteri nazionali</a:t>
            </a:r>
            <a:r>
              <a:rPr lang="it-IT" sz="3700" dirty="0" smtClean="0"/>
              <a:t> in modo che essi compaiano correttamente a video. Per questo si rimanda a documenti specializzati.</a:t>
            </a:r>
          </a:p>
          <a:p>
            <a:r>
              <a:rPr lang="it-IT" sz="3700" dirty="0" smtClean="0"/>
              <a:t>Un documento HTML dovrebbe:</a:t>
            </a:r>
          </a:p>
          <a:p>
            <a:pPr lvl="1"/>
            <a:r>
              <a:rPr lang="it-IT" sz="3400" dirty="0" smtClean="0"/>
              <a:t>Possedere un titolo informativo sulla sua natura.</a:t>
            </a:r>
          </a:p>
          <a:p>
            <a:pPr lvl="1"/>
            <a:r>
              <a:rPr lang="it-IT" sz="3400" dirty="0" smtClean="0"/>
              <a:t>Essere lungo da 1 a 4 pagine di formato A4.</a:t>
            </a:r>
          </a:p>
          <a:p>
            <a:pPr lvl="1"/>
            <a:r>
              <a:rPr lang="it-IT" sz="3400" dirty="0" smtClean="0"/>
              <a:t>Contenere dei collegamenti con il documento precedente, con quello seguente, con l'indice generale e con la home </a:t>
            </a:r>
            <a:r>
              <a:rPr lang="it-IT" sz="3400" dirty="0" err="1" smtClean="0"/>
              <a:t>page</a:t>
            </a:r>
            <a:r>
              <a:rPr lang="it-IT" sz="3400" dirty="0" smtClean="0"/>
              <a:t>.</a:t>
            </a:r>
          </a:p>
          <a:p>
            <a:pPr lvl="1"/>
            <a:r>
              <a:rPr lang="it-IT" sz="3400" dirty="0" smtClean="0"/>
              <a:t>Contenere delle indicazioni riguardanti:L'autore del documento stesso e sul come </a:t>
            </a:r>
            <a:r>
              <a:rPr lang="it-IT" sz="3400" dirty="0" err="1" smtClean="0"/>
              <a:t>contattarloLa</a:t>
            </a:r>
            <a:r>
              <a:rPr lang="it-IT" sz="3400" dirty="0" smtClean="0"/>
              <a:t> data dell'ultimo aggiornamento della </a:t>
            </a:r>
            <a:r>
              <a:rPr lang="it-IT" sz="3400" dirty="0" err="1" smtClean="0"/>
              <a:t>paginaEventuali</a:t>
            </a:r>
            <a:r>
              <a:rPr lang="it-IT" sz="3400" dirty="0" smtClean="0"/>
              <a:t> copyright</a:t>
            </a:r>
            <a:br>
              <a:rPr lang="it-IT" sz="3400" dirty="0" smtClean="0"/>
            </a:br>
            <a:r>
              <a:rPr lang="it-IT" sz="3400" dirty="0" smtClean="0"/>
              <a:t>I </a:t>
            </a:r>
            <a:r>
              <a:rPr lang="it-IT" sz="3400" dirty="0" err="1" smtClean="0"/>
              <a:t>broswser</a:t>
            </a:r>
            <a:r>
              <a:rPr lang="it-IT" sz="3400" dirty="0" smtClean="0"/>
              <a:t> con i quali è stato testato</a:t>
            </a:r>
            <a:br>
              <a:rPr lang="it-IT" sz="3400" dirty="0" smtClean="0"/>
            </a:br>
            <a:r>
              <a:rPr lang="it-IT" sz="3400" dirty="0" smtClean="0"/>
              <a:t>La risoluzione video con la quale è meglio visualizzabile</a:t>
            </a: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endParaRPr lang="it-IT" dirty="0" smtClean="0"/>
          </a:p>
          <a:p>
            <a:pPr algn="just"/>
            <a:r>
              <a:rPr lang="it-IT" dirty="0" smtClean="0">
                <a:latin typeface="Times New Roman" charset="0"/>
              </a:rPr>
              <a:t>Le tecniche della comunicazione,vecchie o nuove che siano, interagiscono da sempre con il pensiero e con le abitudini dell’uomo, modificando il suo rapporto con gli altri uomini e con il mondo.</a:t>
            </a:r>
          </a:p>
          <a:p>
            <a:pPr algn="just"/>
            <a:endParaRPr lang="it-IT" dirty="0" smtClean="0">
              <a:latin typeface="Times New Roman" charset="0"/>
            </a:endParaRPr>
          </a:p>
          <a:p>
            <a:pPr algn="just"/>
            <a:r>
              <a:rPr lang="it-IT" dirty="0" smtClean="0">
                <a:latin typeface="Times New Roman" charset="0"/>
              </a:rPr>
              <a:t>Passaggio dalla parola alla scrittura, dalla scrittura all’immagine </a:t>
            </a:r>
          </a:p>
          <a:p>
            <a:pPr eaLnBrk="1" hangingPunct="1">
              <a:buFont typeface="Arial" charset="0"/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it-IT" b="1" dirty="0" smtClean="0"/>
              <a:t>III</a:t>
            </a:r>
            <a:endParaRPr lang="it-IT" dirty="0" smtClean="0"/>
          </a:p>
          <a:p>
            <a:pPr algn="ctr">
              <a:buNone/>
            </a:pPr>
            <a:r>
              <a:rPr lang="it-IT" b="1" dirty="0" smtClean="0"/>
              <a:t>ALCUNI MOTIVI </a:t>
            </a:r>
            <a:r>
              <a:rPr lang="it-IT" b="1" dirty="0" err="1" smtClean="0"/>
              <a:t>DI</a:t>
            </a:r>
            <a:r>
              <a:rPr lang="it-IT" b="1" dirty="0" smtClean="0"/>
              <a:t> PREOCCUPAZIONE (2002)</a:t>
            </a:r>
            <a:endParaRPr lang="it-IT" dirty="0" smtClean="0"/>
          </a:p>
          <a:p>
            <a:pPr algn="just">
              <a:buNone/>
            </a:pPr>
            <a:endParaRPr lang="it-IT" sz="2400" dirty="0" smtClean="0">
              <a:hlinkClick r:id="rId3"/>
            </a:endParaRPr>
          </a:p>
          <a:p>
            <a:pPr algn="just">
              <a:buNone/>
            </a:pPr>
            <a:r>
              <a:rPr lang="it-IT" sz="2400" dirty="0" smtClean="0"/>
              <a:t>« digital divide »</a:t>
            </a:r>
            <a:endParaRPr lang="it-IT" sz="2400" dirty="0" smtClean="0">
              <a:hlinkClick r:id="rId3"/>
            </a:endParaRPr>
          </a:p>
          <a:p>
            <a:pPr algn="ctr">
              <a:buNone/>
            </a:pPr>
            <a:endParaRPr lang="it-IT" sz="1800" dirty="0" smtClean="0">
              <a:hlinkClick r:id="rId3"/>
            </a:endParaRPr>
          </a:p>
          <a:p>
            <a:pPr algn="just">
              <a:buNone/>
            </a:pPr>
            <a:r>
              <a:rPr lang="it-IT" sz="2400" dirty="0" smtClean="0"/>
              <a:t>La globalizzazione …  schiacciare le culture tradizionali</a:t>
            </a:r>
          </a:p>
          <a:p>
            <a:pPr algn="just">
              <a:buNone/>
            </a:pPr>
            <a:endParaRPr lang="it-IT" sz="2400" dirty="0" smtClean="0">
              <a:hlinkClick r:id="rId3"/>
            </a:endParaRPr>
          </a:p>
          <a:p>
            <a:pPr algn="just">
              <a:buNone/>
            </a:pPr>
            <a:r>
              <a:rPr lang="it-IT" sz="2200" dirty="0" smtClean="0"/>
              <a:t>È imperialismo culturale</a:t>
            </a:r>
            <a:endParaRPr lang="it-IT" sz="2200" dirty="0" smtClean="0">
              <a:hlinkClick r:id="rId3"/>
            </a:endParaRPr>
          </a:p>
          <a:p>
            <a:pPr algn="ctr">
              <a:buNone/>
            </a:pPr>
            <a:endParaRPr lang="it-IT" sz="1800" dirty="0" smtClean="0">
              <a:hlinkClick r:id="rId3"/>
            </a:endParaRPr>
          </a:p>
          <a:p>
            <a:pPr algn="just">
              <a:buNone/>
            </a:pPr>
            <a:r>
              <a:rPr lang="it-IT" sz="2200" dirty="0" smtClean="0"/>
              <a:t>… è necessario per costruire e mantenere il senso di solidarietà internazionale.</a:t>
            </a:r>
          </a:p>
          <a:p>
            <a:pPr algn="just">
              <a:buNone/>
            </a:pPr>
            <a:endParaRPr lang="it-IT" sz="2200" dirty="0" smtClean="0"/>
          </a:p>
          <a:p>
            <a:pPr algn="just">
              <a:buNone/>
            </a:pPr>
            <a:r>
              <a:rPr lang="it-IT" sz="2100" dirty="0" smtClean="0"/>
              <a:t>Complessa e fonte di ulteriori preoccupazioni è anche la questione della libertà di espressione su Internet.</a:t>
            </a:r>
            <a:endParaRPr lang="it-IT" sz="2100" dirty="0" smtClean="0">
              <a:hlinkClick r:id="rId3"/>
            </a:endParaRPr>
          </a:p>
          <a:p>
            <a:pPr algn="just">
              <a:buNone/>
            </a:pPr>
            <a:endParaRPr lang="it-IT" sz="1800" dirty="0" smtClean="0">
              <a:hlinkClick r:id="rId3"/>
            </a:endParaRPr>
          </a:p>
          <a:p>
            <a:pPr algn="just">
              <a:buNone/>
            </a:pPr>
            <a:r>
              <a:rPr lang="it-IT" sz="2100" dirty="0" smtClean="0"/>
              <a:t>… le informazioni contribuiscono anche al sensazionalismo e alla diffusione del pettegolezzo, alla mescolanza di notizie, pubblicità e spettacolo, e a una diminuzione, almeno apparente, delle cronache e dei commenti seri. </a:t>
            </a:r>
            <a:endParaRPr lang="it-IT" sz="2100" dirty="0" smtClean="0">
              <a:hlinkClick r:id="rId3"/>
            </a:endParaRPr>
          </a:p>
          <a:p>
            <a:pPr algn="ctr">
              <a:buNone/>
            </a:pPr>
            <a:endParaRPr lang="it-IT" sz="1800" dirty="0" smtClean="0">
              <a:hlinkClick r:id="rId3"/>
            </a:endParaRPr>
          </a:p>
          <a:p>
            <a:pPr algn="ctr">
              <a:buNone/>
            </a:pPr>
            <a:r>
              <a:rPr lang="it-IT" sz="1800" dirty="0" smtClean="0">
                <a:hlinkClick r:id="rId3"/>
              </a:rPr>
              <a:t>http://www.vatican.va/</a:t>
            </a:r>
            <a:r>
              <a:rPr lang="it-IT" sz="1800" dirty="0" err="1" smtClean="0">
                <a:hlinkClick r:id="rId3"/>
              </a:rPr>
              <a:t>roman_curia</a:t>
            </a:r>
            <a:r>
              <a:rPr lang="it-IT" sz="1800" dirty="0" smtClean="0">
                <a:hlinkClick r:id="rId3"/>
              </a:rPr>
              <a:t>/</a:t>
            </a:r>
            <a:r>
              <a:rPr lang="it-IT" sz="1800" dirty="0" err="1" smtClean="0">
                <a:hlinkClick r:id="rId3"/>
              </a:rPr>
              <a:t>pontifical_councils</a:t>
            </a:r>
            <a:r>
              <a:rPr lang="it-IT" sz="1800" dirty="0" smtClean="0">
                <a:hlinkClick r:id="rId3"/>
              </a:rPr>
              <a:t>/</a:t>
            </a:r>
            <a:r>
              <a:rPr lang="it-IT" sz="1800" dirty="0" err="1" smtClean="0">
                <a:hlinkClick r:id="rId3"/>
              </a:rPr>
              <a:t>pccs</a:t>
            </a:r>
            <a:r>
              <a:rPr lang="it-IT" sz="1800" dirty="0" smtClean="0">
                <a:hlinkClick r:id="rId3"/>
              </a:rPr>
              <a:t>/</a:t>
            </a:r>
            <a:r>
              <a:rPr lang="it-IT" sz="1800" dirty="0" err="1" smtClean="0">
                <a:hlinkClick r:id="rId3"/>
              </a:rPr>
              <a:t>documents</a:t>
            </a:r>
            <a:r>
              <a:rPr lang="it-IT" sz="1800" dirty="0" smtClean="0">
                <a:hlinkClick r:id="rId3"/>
              </a:rPr>
              <a:t>/rc_pc_pccs_doc_20020228_ethics-internet_it.html</a:t>
            </a:r>
            <a:endParaRPr lang="it-IT" sz="1800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Cenni su (1989)</a:t>
            </a:r>
          </a:p>
          <a:p>
            <a:pPr algn="ctr">
              <a:buNone/>
            </a:pPr>
            <a:r>
              <a:rPr lang="it-IT" b="1" i="1" dirty="0" smtClean="0"/>
              <a:t>PORNOGRAFIA E VIOLENZA NEI MEZZI </a:t>
            </a:r>
            <a:r>
              <a:rPr lang="it-IT" b="1" i="1" dirty="0" err="1" smtClean="0"/>
              <a:t>DI</a:t>
            </a:r>
            <a:r>
              <a:rPr lang="it-IT" b="1" i="1" dirty="0" smtClean="0"/>
              <a:t> COMUNICAZIONE: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b="1" i="1" dirty="0" smtClean="0"/>
              <a:t>UNA RISPOSTA PASTORALE</a:t>
            </a:r>
          </a:p>
          <a:p>
            <a:pPr algn="ctr">
              <a:buNone/>
            </a:pPr>
            <a:r>
              <a:rPr lang="it-IT" b="1" dirty="0" smtClean="0"/>
              <a:t>EFFETTI DELLA PORNOGRAFIA E DELLA VIOLENZA</a:t>
            </a:r>
          </a:p>
          <a:p>
            <a:pPr algn="ctr">
              <a:buNone/>
            </a:pPr>
            <a:r>
              <a:rPr lang="it-IT" b="1" dirty="0" smtClean="0"/>
              <a:t>LE CAUSE DEL PROBLEMA</a:t>
            </a:r>
          </a:p>
          <a:p>
            <a:pPr algn="ctr">
              <a:buNone/>
            </a:pPr>
            <a:r>
              <a:rPr lang="it-IT" b="1" dirty="0" smtClean="0"/>
              <a:t>COME AFFRONTARE IL PROBLEMA</a:t>
            </a:r>
          </a:p>
          <a:p>
            <a:pPr algn="ctr">
              <a:buNone/>
            </a:pPr>
            <a:endParaRPr lang="it-IT" b="1" dirty="0" smtClean="0"/>
          </a:p>
          <a:p>
            <a:pPr algn="ctr">
              <a:buNone/>
            </a:pPr>
            <a:r>
              <a:rPr lang="it-IT" sz="1800" dirty="0" smtClean="0">
                <a:hlinkClick r:id="rId3"/>
              </a:rPr>
              <a:t>http://www.vatican.va/</a:t>
            </a:r>
            <a:r>
              <a:rPr lang="it-IT" sz="1800" dirty="0" err="1" smtClean="0">
                <a:hlinkClick r:id="rId3"/>
              </a:rPr>
              <a:t>roman_curia</a:t>
            </a:r>
            <a:r>
              <a:rPr lang="it-IT" sz="1800" dirty="0" smtClean="0">
                <a:hlinkClick r:id="rId3"/>
              </a:rPr>
              <a:t>/</a:t>
            </a:r>
            <a:r>
              <a:rPr lang="it-IT" sz="1800" dirty="0" err="1" smtClean="0">
                <a:hlinkClick r:id="rId3"/>
              </a:rPr>
              <a:t>pontifical_councils</a:t>
            </a:r>
            <a:r>
              <a:rPr lang="it-IT" sz="1800" dirty="0" smtClean="0">
                <a:hlinkClick r:id="rId3"/>
              </a:rPr>
              <a:t>/</a:t>
            </a:r>
            <a:r>
              <a:rPr lang="it-IT" sz="1800" dirty="0" err="1" smtClean="0">
                <a:hlinkClick r:id="rId3"/>
              </a:rPr>
              <a:t>pccs</a:t>
            </a:r>
            <a:r>
              <a:rPr lang="it-IT" sz="1800" dirty="0" smtClean="0">
                <a:hlinkClick r:id="rId3"/>
              </a:rPr>
              <a:t>/</a:t>
            </a:r>
            <a:r>
              <a:rPr lang="it-IT" sz="1800" dirty="0" err="1" smtClean="0">
                <a:hlinkClick r:id="rId3"/>
              </a:rPr>
              <a:t>documents</a:t>
            </a:r>
            <a:r>
              <a:rPr lang="it-IT" sz="1800" dirty="0" smtClean="0">
                <a:hlinkClick r:id="rId3"/>
              </a:rPr>
              <a:t>/rc_pc_pccs_doc_07051989_pornography_it.html</a:t>
            </a:r>
            <a:endParaRPr lang="it-IT" sz="1800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sz="1800" dirty="0" smtClean="0">
              <a:hlinkClick r:id="rId3"/>
            </a:endParaRPr>
          </a:p>
          <a:p>
            <a:pPr algn="ctr">
              <a:buNone/>
            </a:pPr>
            <a:r>
              <a:rPr lang="it-IT" sz="1800" b="1" i="1" dirty="0" smtClean="0"/>
              <a:t>DISCORSO DEL SANTO PADRE FRANCESCO</a:t>
            </a:r>
            <a:br>
              <a:rPr lang="it-IT" sz="1800" b="1" i="1" dirty="0" smtClean="0"/>
            </a:br>
            <a:r>
              <a:rPr lang="it-IT" sz="1800" b="1" i="1" dirty="0" smtClean="0"/>
              <a:t>AI PARTECIPANTI AL CONGRESSO</a:t>
            </a:r>
            <a:br>
              <a:rPr lang="it-IT" sz="1800" b="1" i="1" dirty="0" smtClean="0"/>
            </a:br>
            <a:r>
              <a:rPr lang="it-IT" sz="1800" b="1" i="1" dirty="0" smtClean="0"/>
              <a:t>"CHILD DIGNITY IN THE DIGITAL WORLD</a:t>
            </a:r>
            <a:r>
              <a:rPr lang="it-IT" sz="1800" b="1" i="1" dirty="0" smtClean="0">
                <a:hlinkClick r:id="rId3"/>
              </a:rPr>
              <a:t>“</a:t>
            </a:r>
            <a:r>
              <a:rPr lang="it-IT" sz="1800" b="1" i="1" dirty="0" smtClean="0"/>
              <a:t> (6 ottobre 2017)</a:t>
            </a:r>
          </a:p>
          <a:p>
            <a:pPr algn="ctr">
              <a:buNone/>
            </a:pPr>
            <a:endParaRPr lang="it-IT" sz="1800" b="1" i="1" dirty="0" smtClean="0">
              <a:hlinkClick r:id="rId3"/>
            </a:endParaRPr>
          </a:p>
          <a:p>
            <a:pPr algn="ctr">
              <a:buNone/>
            </a:pPr>
            <a:endParaRPr lang="it-IT" sz="1800" dirty="0" smtClean="0">
              <a:hlinkClick r:id="rId3"/>
            </a:endParaRPr>
          </a:p>
          <a:p>
            <a:pPr algn="ctr">
              <a:buNone/>
            </a:pPr>
            <a:r>
              <a:rPr lang="it-IT" sz="1800" dirty="0" smtClean="0">
                <a:hlinkClick r:id="rId3"/>
              </a:rPr>
              <a:t>http://www.vatican.va/</a:t>
            </a:r>
            <a:r>
              <a:rPr lang="it-IT" sz="1800" dirty="0" err="1" smtClean="0">
                <a:hlinkClick r:id="rId3"/>
              </a:rPr>
              <a:t>content</a:t>
            </a:r>
            <a:r>
              <a:rPr lang="it-IT" sz="1800" dirty="0" smtClean="0">
                <a:hlinkClick r:id="rId3"/>
              </a:rPr>
              <a:t>/francesco/</a:t>
            </a:r>
            <a:r>
              <a:rPr lang="it-IT" sz="1800" dirty="0" err="1" smtClean="0">
                <a:hlinkClick r:id="rId3"/>
              </a:rPr>
              <a:t>it</a:t>
            </a:r>
            <a:r>
              <a:rPr lang="it-IT" sz="1800" dirty="0" smtClean="0">
                <a:hlinkClick r:id="rId3"/>
              </a:rPr>
              <a:t>/</a:t>
            </a:r>
            <a:r>
              <a:rPr lang="it-IT" sz="1800" dirty="0" err="1" smtClean="0">
                <a:hlinkClick r:id="rId3"/>
              </a:rPr>
              <a:t>speeches</a:t>
            </a:r>
            <a:r>
              <a:rPr lang="it-IT" sz="1800" dirty="0" smtClean="0">
                <a:hlinkClick r:id="rId3"/>
              </a:rPr>
              <a:t>/2017/</a:t>
            </a:r>
            <a:r>
              <a:rPr lang="it-IT" sz="1800" dirty="0" err="1" smtClean="0">
                <a:hlinkClick r:id="rId3"/>
              </a:rPr>
              <a:t>october</a:t>
            </a:r>
            <a:r>
              <a:rPr lang="it-IT" sz="1800" dirty="0" smtClean="0">
                <a:hlinkClick r:id="rId3"/>
              </a:rPr>
              <a:t>/</a:t>
            </a:r>
            <a:r>
              <a:rPr lang="it-IT" sz="1800" dirty="0" err="1" smtClean="0">
                <a:hlinkClick r:id="rId3"/>
              </a:rPr>
              <a:t>documents</a:t>
            </a:r>
            <a:r>
              <a:rPr lang="it-IT" sz="1800" dirty="0" smtClean="0">
                <a:hlinkClick r:id="rId3"/>
              </a:rPr>
              <a:t>/papa-francesco_20171006_congresso-childdignity-digitalworld.html</a:t>
            </a:r>
            <a:endParaRPr lang="it-IT" sz="1800" dirty="0" smtClean="0"/>
          </a:p>
          <a:p>
            <a:pPr algn="ctr">
              <a:buNone/>
            </a:pPr>
            <a:endParaRPr lang="it-IT" sz="1800" dirty="0" smtClean="0"/>
          </a:p>
          <a:p>
            <a:pPr algn="ctr">
              <a:buNone/>
            </a:pPr>
            <a:r>
              <a:rPr lang="it-IT" sz="2400" b="1" dirty="0" smtClean="0"/>
              <a:t>Dichiarazione di Roma (2017)</a:t>
            </a:r>
          </a:p>
          <a:p>
            <a:pPr algn="ctr">
              <a:buNone/>
            </a:pPr>
            <a:r>
              <a:rPr lang="it-IT" sz="1800" dirty="0" smtClean="0">
                <a:hlinkClick r:id="rId4"/>
              </a:rPr>
              <a:t>https://www.childdignity.com/blog/declaration-of-rome</a:t>
            </a:r>
            <a:endParaRPr lang="it-IT" sz="1800" dirty="0" smtClean="0"/>
          </a:p>
          <a:p>
            <a:pPr algn="ctr">
              <a:buNone/>
            </a:pPr>
            <a:endParaRPr lang="it-IT" sz="1800" dirty="0" smtClean="0"/>
          </a:p>
          <a:p>
            <a:pPr algn="ctr">
              <a:buNone/>
            </a:pPr>
            <a:r>
              <a:rPr lang="it-IT" sz="1800" dirty="0" smtClean="0">
                <a:hlinkClick r:id="rId5"/>
              </a:rPr>
              <a:t>http://www.settimananews.it/chiesa/</a:t>
            </a:r>
            <a:r>
              <a:rPr lang="it-IT" sz="1800" dirty="0" err="1" smtClean="0">
                <a:hlinkClick r:id="rId5"/>
              </a:rPr>
              <a:t>dichiarazione-roma</a:t>
            </a:r>
            <a:r>
              <a:rPr lang="it-IT" sz="1800" smtClean="0">
                <a:hlinkClick r:id="rId5"/>
              </a:rPr>
              <a:t>/</a:t>
            </a:r>
            <a:endParaRPr lang="it-IT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6184900"/>
            <a:ext cx="9144000" cy="679450"/>
          </a:xfrm>
          <a:prstGeom prst="rect">
            <a:avLst/>
          </a:prstGeom>
          <a:solidFill>
            <a:srgbClr val="4DA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078" name="CasellaDiTesto 5"/>
          <p:cNvSpPr txBox="1">
            <a:spLocks noChangeArrowheads="1"/>
          </p:cNvSpPr>
          <p:nvPr/>
        </p:nvSpPr>
        <p:spPr bwMode="auto">
          <a:xfrm>
            <a:off x="173832" y="548681"/>
            <a:ext cx="8817769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it-IT" dirty="0"/>
          </a:p>
          <a:p>
            <a:pPr algn="ctr"/>
            <a:r>
              <a:rPr lang="it-IT" sz="2400" b="1" dirty="0" err="1"/>
              <a:t>TutelAmi</a:t>
            </a:r>
            <a:r>
              <a:rPr lang="it-IT" sz="2400" b="1" dirty="0"/>
              <a:t>.  Uso consapevole dei social.</a:t>
            </a:r>
          </a:p>
          <a:p>
            <a:pPr algn="ctr"/>
            <a:endParaRPr lang="it-IT" sz="2400" dirty="0"/>
          </a:p>
          <a:p>
            <a:pPr algn="ctr"/>
            <a:r>
              <a:rPr lang="it-IT" sz="2400" dirty="0"/>
              <a:t>Tutelare ha origine dal ‘saper guardare’, quell’avere occhi per vedere le necessità e il bisogno dell’altro.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dirty="0"/>
              <a:t>Entrare nella pelle dell’altro chiede una maggiore disponibilità, domanda di tenere i piedi per terra, obbliga a guardare la realtà nella sua cruda complessità, ma solo percorrendo questa strada si conoscono le reali necessità delle persone e si compie un cammino di umanizzazione. </a:t>
            </a:r>
          </a:p>
          <a:p>
            <a:pPr algn="just"/>
            <a:endParaRPr lang="it-IT" sz="2400" dirty="0"/>
          </a:p>
          <a:p>
            <a:pPr algn="just"/>
            <a:r>
              <a:rPr lang="it-IT" sz="2400" b="1" dirty="0"/>
              <a:t>L’apprendistato della carità passa attraverso un’immersione nella storia ferita </a:t>
            </a:r>
            <a:r>
              <a:rPr lang="it-IT" sz="2400" dirty="0"/>
              <a:t>degli uomini e delle donne, senza la cui condivisione non si dà autentica prossimità.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6184900"/>
            <a:ext cx="9144000" cy="679450"/>
          </a:xfrm>
          <a:prstGeom prst="rect">
            <a:avLst/>
          </a:prstGeom>
          <a:solidFill>
            <a:srgbClr val="4DA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4102" name="Rettangolo 5"/>
          <p:cNvSpPr>
            <a:spLocks noChangeArrowheads="1"/>
          </p:cNvSpPr>
          <p:nvPr/>
        </p:nvSpPr>
        <p:spPr bwMode="auto">
          <a:xfrm>
            <a:off x="558404" y="620688"/>
            <a:ext cx="8239125" cy="4647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000" b="1" dirty="0"/>
              <a:t>Pastorale digitale attenta alle ‘periferie digitali? (Di Noto, 1990)</a:t>
            </a:r>
          </a:p>
          <a:p>
            <a:r>
              <a:rPr lang="it-IT" sz="2000" dirty="0"/>
              <a:t>E’ innegabile l’importanza della “pastorale di prossimità”, volta a favorire l’incontro tra l’uomo e Cristo, attraverso gli ambiti intrecciati della celebrazione, catechesi e carità. La pastorale, azione che, necessita di “storicizzazione” da parte della Chiesa, in un confronto (attenzione e discernimento) con i linguaggi e cultura del tempo – oggi, modellata dalla tecnologia -. </a:t>
            </a:r>
          </a:p>
          <a:p>
            <a:endParaRPr lang="it-IT" sz="2000" dirty="0"/>
          </a:p>
          <a:p>
            <a:r>
              <a:rPr lang="it-IT" sz="2000" dirty="0"/>
              <a:t>Essere Chiesa che sa farsi prossimo dell’uomo dei minori, e dei vulnerabili.</a:t>
            </a:r>
          </a:p>
          <a:p>
            <a:endParaRPr lang="it-IT" sz="2000" dirty="0"/>
          </a:p>
          <a:p>
            <a:r>
              <a:rPr lang="it-IT" sz="2000" dirty="0"/>
              <a:t>In particolare, con riferimento al mondo mediale, si può parlare </a:t>
            </a:r>
            <a:r>
              <a:rPr lang="it-IT" sz="2400" b="1" dirty="0"/>
              <a:t>di pastorale digitale attenta alle “periferie digitali”.</a:t>
            </a:r>
          </a:p>
          <a:p>
            <a:r>
              <a:rPr lang="it-IT" sz="2400" b="1" dirty="0"/>
              <a:t>Vigilare per non naufragare e perdersi nel web che offre opportunità e pericolosità.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tangolo 10"/>
          <p:cNvSpPr/>
          <p:nvPr/>
        </p:nvSpPr>
        <p:spPr>
          <a:xfrm>
            <a:off x="0" y="6184900"/>
            <a:ext cx="9144000" cy="679450"/>
          </a:xfrm>
          <a:prstGeom prst="rect">
            <a:avLst/>
          </a:prstGeom>
          <a:solidFill>
            <a:srgbClr val="4DA2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6150" name="CasellaDiTesto 6"/>
          <p:cNvSpPr txBox="1">
            <a:spLocks noChangeArrowheads="1"/>
          </p:cNvSpPr>
          <p:nvPr/>
        </p:nvSpPr>
        <p:spPr bwMode="auto">
          <a:xfrm>
            <a:off x="1907704" y="368300"/>
            <a:ext cx="634298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b="1" dirty="0"/>
              <a:t>Violenza digitale (</a:t>
            </a:r>
            <a:r>
              <a:rPr lang="it-IT" b="1" dirty="0" err="1"/>
              <a:t>Dignitas</a:t>
            </a:r>
            <a:r>
              <a:rPr lang="it-IT" b="1" dirty="0"/>
              <a:t> infinita, </a:t>
            </a:r>
            <a:r>
              <a:rPr lang="it-IT" b="1" dirty="0" err="1"/>
              <a:t>nn</a:t>
            </a:r>
            <a:r>
              <a:rPr lang="it-IT" b="1" dirty="0"/>
              <a:t>. 61-62 </a:t>
            </a:r>
          </a:p>
        </p:txBody>
      </p:sp>
      <p:sp>
        <p:nvSpPr>
          <p:cNvPr id="6151" name="Rettangolo 7"/>
          <p:cNvSpPr>
            <a:spLocks noChangeArrowheads="1"/>
          </p:cNvSpPr>
          <p:nvPr/>
        </p:nvSpPr>
        <p:spPr bwMode="auto">
          <a:xfrm>
            <a:off x="467544" y="836712"/>
            <a:ext cx="364249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dirty="0"/>
              <a:t>… laddove crescono le possibilità di connessione, accade paradossalmente che ciascuno </a:t>
            </a:r>
            <a:r>
              <a:rPr lang="it-IT" sz="2000" b="1" dirty="0"/>
              <a:t>si trovi in realtà sempre più isolato e impoverito di relazioni interpersonali</a:t>
            </a:r>
            <a:r>
              <a:rPr lang="it-IT" sz="2000" dirty="0"/>
              <a:t>: «nella comunicazione digitale si vuole mostrare tutto ed ogni individuo diventa oggetto di sguardi che frugano, denudano e divulgano, spesso in maniera anonima. Il rispetto verso l’altro si sgretola e in tal modo, nello stesso tempo in cui lo sposto, lo ignoro e lo tengo a distanza, senza alcun pudore posso invadere la sua vita fino all’estremo».</a:t>
            </a:r>
          </a:p>
        </p:txBody>
      </p:sp>
      <p:sp>
        <p:nvSpPr>
          <p:cNvPr id="6152" name="Rettangolo 8"/>
          <p:cNvSpPr>
            <a:spLocks noChangeArrowheads="1"/>
          </p:cNvSpPr>
          <p:nvPr/>
        </p:nvSpPr>
        <p:spPr bwMode="auto">
          <a:xfrm>
            <a:off x="5076825" y="836713"/>
            <a:ext cx="3807619" cy="2911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sz="2000" b="1" dirty="0"/>
              <a:t>i </a:t>
            </a:r>
            <a:r>
              <a:rPr lang="it-IT" sz="2000" b="1" i="1" dirty="0"/>
              <a:t>media</a:t>
            </a:r>
            <a:r>
              <a:rPr lang="it-IT" sz="2000" b="1" dirty="0"/>
              <a:t> possono aiutare a farci sentire più prossimi </a:t>
            </a:r>
            <a:r>
              <a:rPr lang="it-IT" sz="2000" dirty="0"/>
              <a:t>gli uni agli altri; a farci percepire un rinnovato senso di unità della famiglia umana che spinge alla solidarietà e all’impegno serio per una vita più dignitosa.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6153" name="Rettangolo 9"/>
          <p:cNvSpPr>
            <a:spLocks noChangeArrowheads="1"/>
          </p:cNvSpPr>
          <p:nvPr/>
        </p:nvSpPr>
        <p:spPr bwMode="auto">
          <a:xfrm>
            <a:off x="5087541" y="3158966"/>
            <a:ext cx="3756422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000" b="1" dirty="0" err="1"/>
              <a:t>….però</a:t>
            </a:r>
            <a:r>
              <a:rPr lang="it-IT" sz="2000" b="1" dirty="0"/>
              <a:t> necessario verificare continuamente che le attuali forme di comunicazione ci orientino </a:t>
            </a:r>
            <a:r>
              <a:rPr lang="it-IT" sz="2000" dirty="0"/>
              <a:t>effettivamente all’incontro generoso, alla ricerca sincera della verità piena, al servizio, alla vicinanza con gli ultimi, all’impegno di costruire il bene comune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it-IT" dirty="0" smtClean="0">
              <a:latin typeface="Times New Roman" charset="0"/>
            </a:endParaRP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  <a:p>
            <a:pPr algn="ctr">
              <a:buNone/>
            </a:pPr>
            <a:endParaRPr lang="it-IT" dirty="0" smtClean="0">
              <a:latin typeface="Times New Roman" charset="0"/>
            </a:endParaRPr>
          </a:p>
          <a:p>
            <a:pPr algn="ctr">
              <a:buNone/>
            </a:pPr>
            <a:r>
              <a:rPr lang="it-IT" dirty="0" smtClean="0">
                <a:latin typeface="Times New Roman" charset="0"/>
              </a:rPr>
              <a:t>NTELLIGENZA ARTIFICAILE</a:t>
            </a:r>
          </a:p>
          <a:p>
            <a:pPr algn="ctr">
              <a:buNone/>
            </a:pPr>
            <a:r>
              <a:rPr lang="it-IT" smtClean="0">
                <a:latin typeface="Times New Roman" charset="0"/>
              </a:rPr>
              <a:t>AI</a:t>
            </a:r>
            <a:endParaRPr lang="it-IT" dirty="0" smtClean="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>
                <a:solidFill>
                  <a:srgbClr val="CC3300"/>
                </a:solidFill>
                <a:latin typeface="Times New Roman" charset="0"/>
              </a:rPr>
              <a:t>Domande etiche</a:t>
            </a:r>
          </a:p>
          <a:p>
            <a:pPr algn="just">
              <a:lnSpc>
                <a:spcPct val="90000"/>
              </a:lnSpc>
            </a:pPr>
            <a:r>
              <a:rPr lang="it-IT" dirty="0" smtClean="0">
                <a:latin typeface="Times New Roman" charset="0"/>
              </a:rPr>
              <a:t>Soprattutto nel caso di internet queste domande non possono limitarsi soltanto all’utilizzo di questo mezzo; devono riguardare anche la sua configurazione, gli effetti delle  procedure, i cambiamenti che  può esercitare sull’uomo e sullo scenario di appartenenza.</a:t>
            </a:r>
          </a:p>
          <a:p>
            <a:pPr algn="just">
              <a:lnSpc>
                <a:spcPct val="90000"/>
              </a:lnSpc>
            </a:pPr>
            <a:r>
              <a:rPr lang="it-IT" dirty="0" smtClean="0">
                <a:latin typeface="Times New Roman" charset="0"/>
              </a:rPr>
              <a:t>Specificatamente </a:t>
            </a:r>
            <a:r>
              <a:rPr lang="it-IT" dirty="0" smtClean="0">
                <a:solidFill>
                  <a:srgbClr val="CC3300"/>
                </a:solidFill>
                <a:latin typeface="Times New Roman" charset="0"/>
              </a:rPr>
              <a:t>i comportamenti che possiamo adottare, da un lato, rispetto alle nuove forme di comunicazione e, dall’altro, all’interno di esse</a:t>
            </a:r>
            <a:r>
              <a:rPr lang="it-IT" dirty="0" smtClean="0">
                <a:solidFill>
                  <a:srgbClr val="CC3300"/>
                </a:solidFill>
              </a:rPr>
              <a:t>.</a:t>
            </a:r>
          </a:p>
          <a:p>
            <a:pPr algn="ctr">
              <a:buNone/>
            </a:pPr>
            <a:endParaRPr lang="it-IT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/>
              <a:t>Etica di Internet</a:t>
            </a:r>
          </a:p>
          <a:p>
            <a:pPr algn="ctr">
              <a:buNone/>
            </a:pPr>
            <a:endParaRPr lang="it-IT" b="1" dirty="0" smtClean="0"/>
          </a:p>
          <a:p>
            <a:r>
              <a:rPr lang="it-IT" dirty="0" smtClean="0">
                <a:latin typeface="Times New Roman" charset="0"/>
              </a:rPr>
              <a:t>E’  relativa all’impatto di internet sulla società, sul mondo in cui viviamo, sul nostro  pensare, indipendentemente dal fatto che abbiamo o meno a che fare con internet.</a:t>
            </a:r>
          </a:p>
          <a:p>
            <a:r>
              <a:rPr lang="it-IT" dirty="0" smtClean="0">
                <a:latin typeface="Times New Roman" charset="0"/>
              </a:rPr>
              <a:t>Anche se non siamo operatori in senso reale o utilizzatori, facciamo parte di una realtà su cui ormai internet ha inciso profondamente.</a:t>
            </a:r>
          </a:p>
          <a:p>
            <a:pPr algn="ctr">
              <a:buNone/>
            </a:pPr>
            <a:endParaRPr lang="it-IT" b="1" dirty="0" smtClean="0"/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/>
              <a:t>Etica di Internet</a:t>
            </a:r>
          </a:p>
          <a:p>
            <a:pPr algn="ctr">
              <a:buNone/>
            </a:pPr>
            <a:endParaRPr lang="it-IT" b="1" dirty="0" smtClean="0"/>
          </a:p>
          <a:p>
            <a:r>
              <a:rPr lang="it-IT" dirty="0" smtClean="0">
                <a:latin typeface="Times New Roman" charset="0"/>
              </a:rPr>
              <a:t>Relativa ai problemi di comportamento sull’uso di internet.</a:t>
            </a:r>
          </a:p>
          <a:p>
            <a:pPr algn="just"/>
            <a:r>
              <a:rPr lang="it-IT" dirty="0" smtClean="0">
                <a:latin typeface="Times New Roman" charset="0"/>
              </a:rPr>
              <a:t>A tale necessità si cerca di dare   una risposta attraverso soluzioni di tipo giuridico, normativo o con protocolli di intesa fra gli operatori del sistema.</a:t>
            </a:r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magine 3" descr="sfondi_sanmetodio_2020_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Segnaposto contenuto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47861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it-IT" b="1" dirty="0" smtClean="0"/>
              <a:t>Etica non etichette</a:t>
            </a:r>
          </a:p>
          <a:p>
            <a:pPr algn="just"/>
            <a:r>
              <a:rPr lang="it-IT" dirty="0" smtClean="0">
                <a:latin typeface="Times New Roman" charset="0"/>
              </a:rPr>
              <a:t>Non è sufficiente muoversi a livello giuridico normativo o dare semplici indicazioni di comportamento o esortare ad un uso corretto della rete.</a:t>
            </a:r>
            <a:endParaRPr lang="it-IT" i="1" dirty="0" smtClean="0">
              <a:solidFill>
                <a:srgbClr val="FF0000"/>
              </a:solidFill>
            </a:endParaRPr>
          </a:p>
          <a:p>
            <a:pPr algn="just"/>
            <a:r>
              <a:rPr lang="it-IT" dirty="0" smtClean="0">
                <a:latin typeface="Times New Roman" charset="0"/>
              </a:rPr>
              <a:t>Oltre a elaborare tali criteri, certamente necessari, dobbiamo dare una adeguata giustificazione ai comportamenti che riteniamo debbano essere assunti.</a:t>
            </a:r>
          </a:p>
          <a:p>
            <a:pPr algn="ctr">
              <a:buNone/>
            </a:pPr>
            <a:endParaRPr lang="it-IT" b="1" dirty="0" smtClean="0"/>
          </a:p>
          <a:p>
            <a:pPr algn="ctr">
              <a:buNone/>
            </a:pPr>
            <a:endParaRPr lang="it-IT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3188</Words>
  <Application>Microsoft Office PowerPoint</Application>
  <PresentationFormat>Presentazione su schermo (4:3)</PresentationFormat>
  <Paragraphs>354</Paragraphs>
  <Slides>56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56</vt:i4>
      </vt:variant>
    </vt:vector>
  </HeadingPairs>
  <TitlesOfParts>
    <vt:vector size="57" baseType="lpstr">
      <vt:lpstr>Tema di Office</vt:lpstr>
      <vt:lpstr>TEORIA ED ETICA DEI MEDIA</vt:lpstr>
      <vt:lpstr>Lezione n. 8 </vt:lpstr>
      <vt:lpstr>La Rete è</vt:lpstr>
      <vt:lpstr>ETICA di INTERNET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  <vt:lpstr>Diapositiva 45</vt:lpstr>
      <vt:lpstr>Diapositiva 46</vt:lpstr>
      <vt:lpstr>Diapositiva 47</vt:lpstr>
      <vt:lpstr>Diapositiva 48</vt:lpstr>
      <vt:lpstr>Diapositiva 49</vt:lpstr>
      <vt:lpstr>Diapositiva 50</vt:lpstr>
      <vt:lpstr>Diapositiva 51</vt:lpstr>
      <vt:lpstr>Diapositiva 52</vt:lpstr>
      <vt:lpstr>Diapositiva 53</vt:lpstr>
      <vt:lpstr>Diapositiva 54</vt:lpstr>
      <vt:lpstr>Diapositiva 55</vt:lpstr>
      <vt:lpstr>Diapositiva 56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ED ETICA DEI MEDIA</dc:title>
  <dc:creator>Meter</dc:creator>
  <cp:lastModifiedBy>Fortunato Fortunato</cp:lastModifiedBy>
  <cp:revision>26</cp:revision>
  <dcterms:created xsi:type="dcterms:W3CDTF">2020-04-27T00:06:21Z</dcterms:created>
  <dcterms:modified xsi:type="dcterms:W3CDTF">2024-05-06T19:27:57Z</dcterms:modified>
</cp:coreProperties>
</file>